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rimo"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3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112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94673"/>
            <a:ext cx="7468553" cy="2112050"/>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Memori Komputer: Jantung dari Setiap Sistem Digital</a:t>
            </a:r>
            <a:endParaRPr lang="en-US" sz="4400" dirty="0"/>
          </a:p>
        </p:txBody>
      </p:sp>
      <p:sp>
        <p:nvSpPr>
          <p:cNvPr id="4" name="Text 1"/>
          <p:cNvSpPr/>
          <p:nvPr/>
        </p:nvSpPr>
        <p:spPr>
          <a:xfrm>
            <a:off x="837724" y="3665696"/>
            <a:ext cx="7468553" cy="268116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Dalam era digital ini, memori komputer memegang peranan krusial sebagai jantung dari setiap sistem digital. Tanpa memori yang memadai dan efisien, sebuah komputer tidak akan mampu menjalankan aplikasi, memproses data, atau bahkan sekadar melakukan booting dengan lancar. Memori adalah fondasi dari segala aktivitas komputasi yang kita lakukan sehari-hari. Mari kita telusuri lebih dalam mengenai dunia memori komputer ini.</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433"/>
          </a:xfrm>
          <a:prstGeom prst="rect">
            <a:avLst/>
          </a:prstGeom>
        </p:spPr>
      </p:pic>
      <p:sp>
        <p:nvSpPr>
          <p:cNvPr id="3" name="Text 0"/>
          <p:cNvSpPr/>
          <p:nvPr/>
        </p:nvSpPr>
        <p:spPr>
          <a:xfrm>
            <a:off x="833914" y="655201"/>
            <a:ext cx="7476173" cy="2102406"/>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Kesimpulan: Memori Komputer di Masa Depan</a:t>
            </a:r>
            <a:endParaRPr lang="en-US" sz="4400" dirty="0"/>
          </a:p>
        </p:txBody>
      </p:sp>
      <p:sp>
        <p:nvSpPr>
          <p:cNvPr id="4" name="Text 1"/>
          <p:cNvSpPr/>
          <p:nvPr/>
        </p:nvSpPr>
        <p:spPr>
          <a:xfrm>
            <a:off x="833914" y="3114913"/>
            <a:ext cx="7476173" cy="2286714"/>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Memori komputer terus berkembang pesat, didorong oleh kebutuhan komputasi yang semakin kompleks. Teknologi memori masa depan seperti ReRAM dan MRAM menjanjikan kecepatan, efisiensi, dan kapasitas yang jauh lebih tinggi. Memori akan terus menjadi kunci inovasi dalam komputasi, memungkinkan aplikasi dan sistem yang lebih canggih di masa depan.</a:t>
            </a:r>
            <a:endParaRPr lang="en-US" sz="1850" dirty="0"/>
          </a:p>
        </p:txBody>
      </p:sp>
      <p:sp>
        <p:nvSpPr>
          <p:cNvPr id="5" name="Text 2"/>
          <p:cNvSpPr/>
          <p:nvPr/>
        </p:nvSpPr>
        <p:spPr>
          <a:xfrm>
            <a:off x="833914" y="5669637"/>
            <a:ext cx="7476173" cy="1905595"/>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Dengan memahami poin-poin penting tentang memori komputer ini, kita dapat membuat keputusan yang lebih tepat dalam memilih dan mengoptimalkan memori untuk kebutuhan kita. Perkembangan teknologi memori akan terus berlanjut, dan kita dapat menantikan inovasi-inovasi menarik di masa depan.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19739"/>
            <a:ext cx="8341638"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Apa Itu Memori Komputer?</a:t>
            </a:r>
            <a:endParaRPr lang="en-US" sz="4400" dirty="0"/>
          </a:p>
        </p:txBody>
      </p:sp>
      <p:sp>
        <p:nvSpPr>
          <p:cNvPr id="3" name="Text 1"/>
          <p:cNvSpPr/>
          <p:nvPr/>
        </p:nvSpPr>
        <p:spPr>
          <a:xfrm>
            <a:off x="837724" y="3022044"/>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Definisi</a:t>
            </a:r>
            <a:endParaRPr lang="en-US" sz="2200" dirty="0"/>
          </a:p>
        </p:txBody>
      </p:sp>
      <p:sp>
        <p:nvSpPr>
          <p:cNvPr id="4" name="Text 2"/>
          <p:cNvSpPr/>
          <p:nvPr/>
        </p:nvSpPr>
        <p:spPr>
          <a:xfrm>
            <a:off x="837724" y="3613309"/>
            <a:ext cx="6185535" cy="268116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Memori komputer adalah perangkat keras yang berfungsi untuk menyimpan data dan instruksi yang sedang diproses oleh CPU. Berbeda dengan penyimpanan (storage), memori bersifat sementara (volatile), kecuali beberapa jenis ROM. Memori dapat dianalogikan sebagai "ruang kerja" CPU, di mana data dan instruksi disimpan saat sedang digunakan.</a:t>
            </a:r>
            <a:endParaRPr lang="en-US" sz="1850" dirty="0"/>
          </a:p>
        </p:txBody>
      </p:sp>
      <p:sp>
        <p:nvSpPr>
          <p:cNvPr id="5" name="Text 3"/>
          <p:cNvSpPr/>
          <p:nvPr/>
        </p:nvSpPr>
        <p:spPr>
          <a:xfrm>
            <a:off x="7614761" y="3022044"/>
            <a:ext cx="4254937"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Perbedaan dengan Storage</a:t>
            </a:r>
            <a:endParaRPr lang="en-US" sz="2200" dirty="0"/>
          </a:p>
        </p:txBody>
      </p:sp>
      <p:sp>
        <p:nvSpPr>
          <p:cNvPr id="6" name="Text 4"/>
          <p:cNvSpPr/>
          <p:nvPr/>
        </p:nvSpPr>
        <p:spPr>
          <a:xfrm>
            <a:off x="7614761" y="3613309"/>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Arimo" pitchFamily="34" charset="0"/>
                <a:ea typeface="Arimo" pitchFamily="34" charset="-122"/>
                <a:cs typeface="Arimo" pitchFamily="34" charset="-120"/>
              </a:rPr>
              <a:t>Memori bersifat sementara (volatile)</a:t>
            </a:r>
            <a:endParaRPr lang="en-US" sz="1850" dirty="0"/>
          </a:p>
        </p:txBody>
      </p:sp>
      <p:sp>
        <p:nvSpPr>
          <p:cNvPr id="7" name="Text 5"/>
          <p:cNvSpPr/>
          <p:nvPr/>
        </p:nvSpPr>
        <p:spPr>
          <a:xfrm>
            <a:off x="7614761" y="4080034"/>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Arimo" pitchFamily="34" charset="0"/>
                <a:ea typeface="Arimo" pitchFamily="34" charset="-122"/>
                <a:cs typeface="Arimo" pitchFamily="34" charset="-120"/>
              </a:rPr>
              <a:t>Storage bersifat permanen (non-volatile)</a:t>
            </a:r>
            <a:endParaRPr lang="en-US" sz="1850" dirty="0"/>
          </a:p>
        </p:txBody>
      </p:sp>
      <p:sp>
        <p:nvSpPr>
          <p:cNvPr id="8" name="Text 6"/>
          <p:cNvSpPr/>
          <p:nvPr/>
        </p:nvSpPr>
        <p:spPr>
          <a:xfrm>
            <a:off x="7614761" y="4546759"/>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Arimo" pitchFamily="34" charset="0"/>
                <a:ea typeface="Arimo" pitchFamily="34" charset="-122"/>
                <a:cs typeface="Arimo" pitchFamily="34" charset="-120"/>
              </a:rPr>
              <a:t>Memori lebih cepat dari storage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3987" y="861179"/>
            <a:ext cx="7480816" cy="586145"/>
          </a:xfrm>
          <a:prstGeom prst="rect">
            <a:avLst/>
          </a:prstGeom>
          <a:noFill/>
          <a:ln/>
        </p:spPr>
        <p:txBody>
          <a:bodyPr wrap="none" lIns="0" tIns="0" rIns="0" bIns="0" rtlCol="0" anchor="t"/>
          <a:lstStyle/>
          <a:p>
            <a:pPr marL="0" indent="0" algn="l">
              <a:lnSpc>
                <a:spcPts val="4600"/>
              </a:lnSpc>
              <a:buNone/>
            </a:pPr>
            <a:r>
              <a:rPr lang="en-US" sz="3650" b="1" dirty="0">
                <a:solidFill>
                  <a:srgbClr val="FFFFFF"/>
                </a:solidFill>
                <a:latin typeface="Syne Bold" pitchFamily="34" charset="0"/>
                <a:ea typeface="Syne Bold" pitchFamily="34" charset="-122"/>
                <a:cs typeface="Syne Bold" pitchFamily="34" charset="-120"/>
              </a:rPr>
              <a:t>Bagaimana Memori Bekerja?</a:t>
            </a:r>
            <a:endParaRPr lang="en-US" sz="3650" dirty="0"/>
          </a:p>
        </p:txBody>
      </p:sp>
      <p:pic>
        <p:nvPicPr>
          <p:cNvPr id="4" name="Image 1" descr="preencoded.png"/>
          <p:cNvPicPr>
            <a:picLocks noChangeAspect="1"/>
          </p:cNvPicPr>
          <p:nvPr/>
        </p:nvPicPr>
        <p:blipFill>
          <a:blip r:embed="rId4"/>
          <a:stretch>
            <a:fillRect/>
          </a:stretch>
        </p:blipFill>
        <p:spPr>
          <a:xfrm>
            <a:off x="6183987" y="1746290"/>
            <a:ext cx="996553" cy="1767721"/>
          </a:xfrm>
          <a:prstGeom prst="rect">
            <a:avLst/>
          </a:prstGeom>
        </p:spPr>
      </p:pic>
      <p:sp>
        <p:nvSpPr>
          <p:cNvPr id="5" name="Text 1"/>
          <p:cNvSpPr/>
          <p:nvPr/>
        </p:nvSpPr>
        <p:spPr>
          <a:xfrm>
            <a:off x="7479506" y="1945600"/>
            <a:ext cx="2411492" cy="293013"/>
          </a:xfrm>
          <a:prstGeom prst="rect">
            <a:avLst/>
          </a:prstGeom>
          <a:noFill/>
          <a:ln/>
        </p:spPr>
        <p:txBody>
          <a:bodyPr wrap="none" lIns="0" tIns="0" rIns="0" bIns="0" rtlCol="0" anchor="t"/>
          <a:lstStyle/>
          <a:p>
            <a:pPr marL="0" indent="0" algn="l">
              <a:lnSpc>
                <a:spcPts val="2300"/>
              </a:lnSpc>
              <a:buNone/>
            </a:pPr>
            <a:r>
              <a:rPr lang="en-US" sz="1800" b="1" dirty="0">
                <a:solidFill>
                  <a:srgbClr val="D9E1FF"/>
                </a:solidFill>
                <a:latin typeface="Syne Bold" pitchFamily="34" charset="0"/>
                <a:ea typeface="Syne Bold" pitchFamily="34" charset="-122"/>
                <a:cs typeface="Syne Bold" pitchFamily="34" charset="-120"/>
              </a:rPr>
              <a:t>Sel Memori dan Bit</a:t>
            </a:r>
            <a:endParaRPr lang="en-US" sz="1800" dirty="0"/>
          </a:p>
        </p:txBody>
      </p:sp>
      <p:sp>
        <p:nvSpPr>
          <p:cNvPr id="6" name="Text 2"/>
          <p:cNvSpPr/>
          <p:nvPr/>
        </p:nvSpPr>
        <p:spPr>
          <a:xfrm>
            <a:off x="7479506" y="2358152"/>
            <a:ext cx="6453307" cy="956548"/>
          </a:xfrm>
          <a:prstGeom prst="rect">
            <a:avLst/>
          </a:prstGeom>
          <a:noFill/>
          <a:ln/>
        </p:spPr>
        <p:txBody>
          <a:bodyPr wrap="square" lIns="0" tIns="0" rIns="0" bIns="0" rtlCol="0" anchor="t"/>
          <a:lstStyle/>
          <a:p>
            <a:pPr marL="0" indent="0" algn="l">
              <a:lnSpc>
                <a:spcPts val="2500"/>
              </a:lnSpc>
              <a:buNone/>
            </a:pPr>
            <a:r>
              <a:rPr lang="en-US" sz="1550" dirty="0">
                <a:solidFill>
                  <a:srgbClr val="D9E1FF"/>
                </a:solidFill>
                <a:latin typeface="Arimo" pitchFamily="34" charset="0"/>
                <a:ea typeface="Arimo" pitchFamily="34" charset="-122"/>
                <a:cs typeface="Arimo" pitchFamily="34" charset="-120"/>
              </a:rPr>
              <a:t>Memori terdiri dari sel-sel memori (memory cell) yang menyimpan bit (0 atau 1). Setiap sel memiliki alamat memori (memory address) unik yang digunakan untuk identifikasi lokasi.</a:t>
            </a:r>
            <a:endParaRPr lang="en-US" sz="1550" dirty="0"/>
          </a:p>
        </p:txBody>
      </p:sp>
      <p:pic>
        <p:nvPicPr>
          <p:cNvPr id="7" name="Image 2" descr="preencoded.png"/>
          <p:cNvPicPr>
            <a:picLocks noChangeAspect="1"/>
          </p:cNvPicPr>
          <p:nvPr/>
        </p:nvPicPr>
        <p:blipFill>
          <a:blip r:embed="rId5"/>
          <a:stretch>
            <a:fillRect/>
          </a:stretch>
        </p:blipFill>
        <p:spPr>
          <a:xfrm>
            <a:off x="6183987" y="3514011"/>
            <a:ext cx="996553" cy="2086570"/>
          </a:xfrm>
          <a:prstGeom prst="rect">
            <a:avLst/>
          </a:prstGeom>
        </p:spPr>
      </p:pic>
      <p:sp>
        <p:nvSpPr>
          <p:cNvPr id="8" name="Text 3"/>
          <p:cNvSpPr/>
          <p:nvPr/>
        </p:nvSpPr>
        <p:spPr>
          <a:xfrm>
            <a:off x="7479506" y="3713321"/>
            <a:ext cx="2344817" cy="293013"/>
          </a:xfrm>
          <a:prstGeom prst="rect">
            <a:avLst/>
          </a:prstGeom>
          <a:noFill/>
          <a:ln/>
        </p:spPr>
        <p:txBody>
          <a:bodyPr wrap="none" lIns="0" tIns="0" rIns="0" bIns="0" rtlCol="0" anchor="t"/>
          <a:lstStyle/>
          <a:p>
            <a:pPr marL="0" indent="0" algn="l">
              <a:lnSpc>
                <a:spcPts val="2300"/>
              </a:lnSpc>
              <a:buNone/>
            </a:pPr>
            <a:r>
              <a:rPr lang="en-US" sz="1800" b="1" dirty="0">
                <a:solidFill>
                  <a:srgbClr val="D9E1FF"/>
                </a:solidFill>
                <a:latin typeface="Syne Bold" pitchFamily="34" charset="0"/>
                <a:ea typeface="Syne Bold" pitchFamily="34" charset="-122"/>
                <a:cs typeface="Syne Bold" pitchFamily="34" charset="-120"/>
              </a:rPr>
              <a:t>Proses Baca/Tulis</a:t>
            </a:r>
            <a:endParaRPr lang="en-US" sz="1800" dirty="0"/>
          </a:p>
        </p:txBody>
      </p:sp>
      <p:sp>
        <p:nvSpPr>
          <p:cNvPr id="9" name="Text 4"/>
          <p:cNvSpPr/>
          <p:nvPr/>
        </p:nvSpPr>
        <p:spPr>
          <a:xfrm>
            <a:off x="7479506" y="4125873"/>
            <a:ext cx="6453307" cy="1275398"/>
          </a:xfrm>
          <a:prstGeom prst="rect">
            <a:avLst/>
          </a:prstGeom>
          <a:noFill/>
          <a:ln/>
        </p:spPr>
        <p:txBody>
          <a:bodyPr wrap="square" lIns="0" tIns="0" rIns="0" bIns="0" rtlCol="0" anchor="t"/>
          <a:lstStyle/>
          <a:p>
            <a:pPr marL="0" indent="0" algn="l">
              <a:lnSpc>
                <a:spcPts val="2500"/>
              </a:lnSpc>
              <a:buNone/>
            </a:pPr>
            <a:r>
              <a:rPr lang="en-US" sz="1550" dirty="0">
                <a:solidFill>
                  <a:srgbClr val="D9E1FF"/>
                </a:solidFill>
                <a:latin typeface="Arimo" pitchFamily="34" charset="0"/>
                <a:ea typeface="Arimo" pitchFamily="34" charset="-122"/>
                <a:cs typeface="Arimo" pitchFamily="34" charset="-120"/>
              </a:rPr>
              <a:t>CPU membaca data dari memori dengan mengirimkan alamat memori ke controller memori. Controller kemudian mengambil data dari sel memori yang sesuai dan mengirimkannya ke CPU. Proses menulis data serupa, tetapi data dikirim dari CPU ke memori.</a:t>
            </a:r>
            <a:endParaRPr lang="en-US" sz="1550" dirty="0"/>
          </a:p>
        </p:txBody>
      </p:sp>
      <p:pic>
        <p:nvPicPr>
          <p:cNvPr id="10" name="Image 3" descr="preencoded.png"/>
          <p:cNvPicPr>
            <a:picLocks noChangeAspect="1"/>
          </p:cNvPicPr>
          <p:nvPr/>
        </p:nvPicPr>
        <p:blipFill>
          <a:blip r:embed="rId6"/>
          <a:stretch>
            <a:fillRect/>
          </a:stretch>
        </p:blipFill>
        <p:spPr>
          <a:xfrm>
            <a:off x="6183987" y="5600581"/>
            <a:ext cx="996553" cy="1767721"/>
          </a:xfrm>
          <a:prstGeom prst="rect">
            <a:avLst/>
          </a:prstGeom>
        </p:spPr>
      </p:pic>
      <p:sp>
        <p:nvSpPr>
          <p:cNvPr id="11" name="Text 5"/>
          <p:cNvSpPr/>
          <p:nvPr/>
        </p:nvSpPr>
        <p:spPr>
          <a:xfrm>
            <a:off x="7479506" y="5799892"/>
            <a:ext cx="2344817" cy="293013"/>
          </a:xfrm>
          <a:prstGeom prst="rect">
            <a:avLst/>
          </a:prstGeom>
          <a:noFill/>
          <a:ln/>
        </p:spPr>
        <p:txBody>
          <a:bodyPr wrap="none" lIns="0" tIns="0" rIns="0" bIns="0" rtlCol="0" anchor="t"/>
          <a:lstStyle/>
          <a:p>
            <a:pPr marL="0" indent="0" algn="l">
              <a:lnSpc>
                <a:spcPts val="2300"/>
              </a:lnSpc>
              <a:buNone/>
            </a:pPr>
            <a:r>
              <a:rPr lang="en-US" sz="1800" b="1" dirty="0">
                <a:solidFill>
                  <a:srgbClr val="D9E1FF"/>
                </a:solidFill>
                <a:latin typeface="Syne Bold" pitchFamily="34" charset="0"/>
                <a:ea typeface="Syne Bold" pitchFamily="34" charset="-122"/>
                <a:cs typeface="Syne Bold" pitchFamily="34" charset="-120"/>
              </a:rPr>
              <a:t>Alamat Memori</a:t>
            </a:r>
            <a:endParaRPr lang="en-US" sz="1800" dirty="0"/>
          </a:p>
        </p:txBody>
      </p:sp>
      <p:sp>
        <p:nvSpPr>
          <p:cNvPr id="12" name="Text 6"/>
          <p:cNvSpPr/>
          <p:nvPr/>
        </p:nvSpPr>
        <p:spPr>
          <a:xfrm>
            <a:off x="7479506" y="6212443"/>
            <a:ext cx="6453307" cy="956548"/>
          </a:xfrm>
          <a:prstGeom prst="rect">
            <a:avLst/>
          </a:prstGeom>
          <a:noFill/>
          <a:ln/>
        </p:spPr>
        <p:txBody>
          <a:bodyPr wrap="square" lIns="0" tIns="0" rIns="0" bIns="0" rtlCol="0" anchor="t"/>
          <a:lstStyle/>
          <a:p>
            <a:pPr marL="0" indent="0" algn="l">
              <a:lnSpc>
                <a:spcPts val="2500"/>
              </a:lnSpc>
              <a:buNone/>
            </a:pPr>
            <a:r>
              <a:rPr lang="en-US" sz="1550" dirty="0">
                <a:solidFill>
                  <a:srgbClr val="D9E1FF"/>
                </a:solidFill>
                <a:latin typeface="Arimo" pitchFamily="34" charset="0"/>
                <a:ea typeface="Arimo" pitchFamily="34" charset="-122"/>
                <a:cs typeface="Arimo" pitchFamily="34" charset="-120"/>
              </a:rPr>
              <a:t>Setiap lokasi dalam memori memiliki identifikasi unik yang disebut alamat memori. Alamat ini digunakan untuk mengakses data yang tersimpan di lokasi tersebut.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32509"/>
          </a:xfrm>
          <a:prstGeom prst="rect">
            <a:avLst/>
          </a:prstGeom>
        </p:spPr>
      </p:pic>
      <p:sp>
        <p:nvSpPr>
          <p:cNvPr id="3" name="Text 0"/>
          <p:cNvSpPr/>
          <p:nvPr/>
        </p:nvSpPr>
        <p:spPr>
          <a:xfrm>
            <a:off x="821055" y="3577709"/>
            <a:ext cx="8227814" cy="689967"/>
          </a:xfrm>
          <a:prstGeom prst="rect">
            <a:avLst/>
          </a:prstGeom>
          <a:noFill/>
          <a:ln/>
        </p:spPr>
        <p:txBody>
          <a:bodyPr wrap="none" lIns="0" tIns="0" rIns="0" bIns="0" rtlCol="0" anchor="t"/>
          <a:lstStyle/>
          <a:p>
            <a:pPr marL="0" indent="0" algn="l">
              <a:lnSpc>
                <a:spcPts val="5400"/>
              </a:lnSpc>
              <a:buNone/>
            </a:pPr>
            <a:r>
              <a:rPr lang="en-US" sz="4300" b="1" dirty="0" err="1">
                <a:solidFill>
                  <a:srgbClr val="FFFFFF"/>
                </a:solidFill>
                <a:latin typeface="Syne Bold" pitchFamily="34" charset="0"/>
                <a:ea typeface="Syne Bold" pitchFamily="34" charset="-122"/>
                <a:cs typeface="Syne Bold" pitchFamily="34" charset="-120"/>
              </a:rPr>
              <a:t>Jenis-Jenis</a:t>
            </a:r>
            <a:r>
              <a:rPr lang="en-US" sz="4300" b="1" dirty="0">
                <a:solidFill>
                  <a:srgbClr val="FFFFFF"/>
                </a:solidFill>
                <a:latin typeface="Syne Bold" pitchFamily="34" charset="0"/>
                <a:ea typeface="Syne Bold" pitchFamily="34" charset="-122"/>
                <a:cs typeface="Syne Bold" pitchFamily="34" charset="-120"/>
              </a:rPr>
              <a:t>  Memori</a:t>
            </a:r>
            <a:endParaRPr lang="en-US" sz="4300" dirty="0"/>
          </a:p>
        </p:txBody>
      </p:sp>
      <p:sp>
        <p:nvSpPr>
          <p:cNvPr id="4" name="Shape 1"/>
          <p:cNvSpPr/>
          <p:nvPr/>
        </p:nvSpPr>
        <p:spPr>
          <a:xfrm>
            <a:off x="821055" y="4619506"/>
            <a:ext cx="4173022" cy="2964894"/>
          </a:xfrm>
          <a:prstGeom prst="roundRect">
            <a:avLst>
              <a:gd name="adj" fmla="val 1187"/>
            </a:avLst>
          </a:prstGeom>
          <a:solidFill>
            <a:srgbClr val="2B2952"/>
          </a:solidFill>
          <a:ln/>
        </p:spPr>
      </p:sp>
      <p:sp>
        <p:nvSpPr>
          <p:cNvPr id="5" name="Text 2"/>
          <p:cNvSpPr/>
          <p:nvPr/>
        </p:nvSpPr>
        <p:spPr>
          <a:xfrm>
            <a:off x="1055608" y="4854059"/>
            <a:ext cx="3703915" cy="689848"/>
          </a:xfrm>
          <a:prstGeom prst="rect">
            <a:avLst/>
          </a:prstGeom>
          <a:noFill/>
          <a:ln/>
        </p:spPr>
        <p:txBody>
          <a:bodyPr wrap="square" lIns="0" tIns="0" rIns="0" bIns="0" rtlCol="0" anchor="t"/>
          <a:lstStyle/>
          <a:p>
            <a:pPr marL="0" indent="0" algn="l">
              <a:lnSpc>
                <a:spcPts val="2700"/>
              </a:lnSpc>
              <a:buNone/>
            </a:pPr>
            <a:r>
              <a:rPr lang="en-US" sz="2150" b="1" dirty="0">
                <a:solidFill>
                  <a:srgbClr val="D9E1FF"/>
                </a:solidFill>
                <a:latin typeface="Syne Bold" pitchFamily="34" charset="0"/>
                <a:ea typeface="Syne Bold" pitchFamily="34" charset="-122"/>
                <a:cs typeface="Syne Bold" pitchFamily="34" charset="-120"/>
              </a:rPr>
              <a:t>RAM (Random Access Memory)</a:t>
            </a:r>
            <a:endParaRPr lang="en-US" sz="2150" dirty="0"/>
          </a:p>
        </p:txBody>
      </p:sp>
      <p:sp>
        <p:nvSpPr>
          <p:cNvPr id="6" name="Text 3"/>
          <p:cNvSpPr/>
          <p:nvPr/>
        </p:nvSpPr>
        <p:spPr>
          <a:xfrm>
            <a:off x="1055608" y="5684639"/>
            <a:ext cx="3703915" cy="750570"/>
          </a:xfrm>
          <a:prstGeom prst="rect">
            <a:avLst/>
          </a:prstGeom>
          <a:noFill/>
          <a:ln/>
        </p:spPr>
        <p:txBody>
          <a:bodyPr wrap="square" lIns="0" tIns="0" rIns="0" bIns="0" rtlCol="0" anchor="t"/>
          <a:lstStyle/>
          <a:p>
            <a:pPr marL="342900" indent="-342900" algn="l">
              <a:lnSpc>
                <a:spcPts val="2950"/>
              </a:lnSpc>
              <a:buSzPct val="100000"/>
              <a:buChar char="•"/>
            </a:pPr>
            <a:r>
              <a:rPr lang="en-US" sz="1800" dirty="0">
                <a:solidFill>
                  <a:srgbClr val="D9E1FF"/>
                </a:solidFill>
                <a:latin typeface="Arimo" pitchFamily="34" charset="0"/>
                <a:ea typeface="Arimo" pitchFamily="34" charset="-122"/>
                <a:cs typeface="Arimo" pitchFamily="34" charset="-120"/>
              </a:rPr>
              <a:t>DRAM (Dynamic RAM): Umum digunakan pada PC.</a:t>
            </a:r>
            <a:endParaRPr lang="en-US" sz="1800" dirty="0"/>
          </a:p>
        </p:txBody>
      </p:sp>
      <p:sp>
        <p:nvSpPr>
          <p:cNvPr id="7" name="Text 4"/>
          <p:cNvSpPr/>
          <p:nvPr/>
        </p:nvSpPr>
        <p:spPr>
          <a:xfrm>
            <a:off x="1055608" y="6517243"/>
            <a:ext cx="3703915" cy="750570"/>
          </a:xfrm>
          <a:prstGeom prst="rect">
            <a:avLst/>
          </a:prstGeom>
          <a:noFill/>
          <a:ln/>
        </p:spPr>
        <p:txBody>
          <a:bodyPr wrap="square" lIns="0" tIns="0" rIns="0" bIns="0" rtlCol="0" anchor="t"/>
          <a:lstStyle/>
          <a:p>
            <a:pPr marL="342900" indent="-342900" algn="l">
              <a:lnSpc>
                <a:spcPts val="2950"/>
              </a:lnSpc>
              <a:buSzPct val="100000"/>
              <a:buChar char="•"/>
            </a:pPr>
            <a:r>
              <a:rPr lang="en-US" sz="1800" dirty="0">
                <a:solidFill>
                  <a:srgbClr val="D9E1FF"/>
                </a:solidFill>
                <a:latin typeface="Arimo" pitchFamily="34" charset="0"/>
                <a:ea typeface="Arimo" pitchFamily="34" charset="-122"/>
                <a:cs typeface="Arimo" pitchFamily="34" charset="-120"/>
              </a:rPr>
              <a:t>SRAM (Static RAM): Lebih cepat, digunakan pada cache.</a:t>
            </a:r>
            <a:endParaRPr lang="en-US" sz="1800" dirty="0"/>
          </a:p>
        </p:txBody>
      </p:sp>
      <p:sp>
        <p:nvSpPr>
          <p:cNvPr id="8" name="Shape 5"/>
          <p:cNvSpPr/>
          <p:nvPr/>
        </p:nvSpPr>
        <p:spPr>
          <a:xfrm>
            <a:off x="5228630" y="4619506"/>
            <a:ext cx="4173022" cy="2964894"/>
          </a:xfrm>
          <a:prstGeom prst="roundRect">
            <a:avLst>
              <a:gd name="adj" fmla="val 1187"/>
            </a:avLst>
          </a:prstGeom>
          <a:solidFill>
            <a:srgbClr val="2B2952"/>
          </a:solidFill>
          <a:ln/>
        </p:spPr>
      </p:sp>
      <p:sp>
        <p:nvSpPr>
          <p:cNvPr id="9" name="Text 6"/>
          <p:cNvSpPr/>
          <p:nvPr/>
        </p:nvSpPr>
        <p:spPr>
          <a:xfrm>
            <a:off x="5463183" y="4854059"/>
            <a:ext cx="3703915" cy="689848"/>
          </a:xfrm>
          <a:prstGeom prst="rect">
            <a:avLst/>
          </a:prstGeom>
          <a:noFill/>
          <a:ln/>
        </p:spPr>
        <p:txBody>
          <a:bodyPr wrap="square" lIns="0" tIns="0" rIns="0" bIns="0" rtlCol="0" anchor="t"/>
          <a:lstStyle/>
          <a:p>
            <a:pPr marL="0" indent="0" algn="l">
              <a:lnSpc>
                <a:spcPts val="2700"/>
              </a:lnSpc>
              <a:buNone/>
            </a:pPr>
            <a:r>
              <a:rPr lang="en-US" sz="2150" b="1" dirty="0">
                <a:solidFill>
                  <a:srgbClr val="D9E1FF"/>
                </a:solidFill>
                <a:latin typeface="Syne Bold" pitchFamily="34" charset="0"/>
                <a:ea typeface="Syne Bold" pitchFamily="34" charset="-122"/>
                <a:cs typeface="Syne Bold" pitchFamily="34" charset="-120"/>
              </a:rPr>
              <a:t>ROM (Read-Only Memory)</a:t>
            </a:r>
            <a:endParaRPr lang="en-US" sz="2150" dirty="0"/>
          </a:p>
        </p:txBody>
      </p:sp>
      <p:sp>
        <p:nvSpPr>
          <p:cNvPr id="10" name="Text 7"/>
          <p:cNvSpPr/>
          <p:nvPr/>
        </p:nvSpPr>
        <p:spPr>
          <a:xfrm>
            <a:off x="5463183" y="5684639"/>
            <a:ext cx="3703915" cy="375285"/>
          </a:xfrm>
          <a:prstGeom prst="rect">
            <a:avLst/>
          </a:prstGeom>
          <a:noFill/>
          <a:ln/>
        </p:spPr>
        <p:txBody>
          <a:bodyPr wrap="none" lIns="0" tIns="0" rIns="0" bIns="0" rtlCol="0" anchor="t"/>
          <a:lstStyle/>
          <a:p>
            <a:pPr marL="342900" indent="-342900" algn="l">
              <a:lnSpc>
                <a:spcPts val="2950"/>
              </a:lnSpc>
              <a:buSzPct val="100000"/>
              <a:buChar char="•"/>
            </a:pPr>
            <a:r>
              <a:rPr lang="en-US" sz="1800" dirty="0">
                <a:solidFill>
                  <a:srgbClr val="D9E1FF"/>
                </a:solidFill>
                <a:latin typeface="Arimo" pitchFamily="34" charset="0"/>
                <a:ea typeface="Arimo" pitchFamily="34" charset="-122"/>
                <a:cs typeface="Arimo" pitchFamily="34" charset="-120"/>
              </a:rPr>
              <a:t>PROM (Programmable ROM)</a:t>
            </a:r>
            <a:endParaRPr lang="en-US" sz="1800" dirty="0"/>
          </a:p>
        </p:txBody>
      </p:sp>
      <p:sp>
        <p:nvSpPr>
          <p:cNvPr id="11" name="Text 8"/>
          <p:cNvSpPr/>
          <p:nvPr/>
        </p:nvSpPr>
        <p:spPr>
          <a:xfrm>
            <a:off x="5463183" y="6141958"/>
            <a:ext cx="3703915" cy="375285"/>
          </a:xfrm>
          <a:prstGeom prst="rect">
            <a:avLst/>
          </a:prstGeom>
          <a:noFill/>
          <a:ln/>
        </p:spPr>
        <p:txBody>
          <a:bodyPr wrap="none" lIns="0" tIns="0" rIns="0" bIns="0" rtlCol="0" anchor="t"/>
          <a:lstStyle/>
          <a:p>
            <a:pPr marL="342900" indent="-342900" algn="l">
              <a:lnSpc>
                <a:spcPts val="2950"/>
              </a:lnSpc>
              <a:buSzPct val="100000"/>
              <a:buChar char="•"/>
            </a:pPr>
            <a:r>
              <a:rPr lang="en-US" sz="1800" dirty="0">
                <a:solidFill>
                  <a:srgbClr val="D9E1FF"/>
                </a:solidFill>
                <a:latin typeface="Arimo" pitchFamily="34" charset="0"/>
                <a:ea typeface="Arimo" pitchFamily="34" charset="-122"/>
                <a:cs typeface="Arimo" pitchFamily="34" charset="-120"/>
              </a:rPr>
              <a:t>EPROM (Erasable PROM)</a:t>
            </a:r>
            <a:endParaRPr lang="en-US" sz="1800" dirty="0"/>
          </a:p>
        </p:txBody>
      </p:sp>
      <p:sp>
        <p:nvSpPr>
          <p:cNvPr id="12" name="Text 9"/>
          <p:cNvSpPr/>
          <p:nvPr/>
        </p:nvSpPr>
        <p:spPr>
          <a:xfrm>
            <a:off x="5463183" y="6599277"/>
            <a:ext cx="3703915" cy="750570"/>
          </a:xfrm>
          <a:prstGeom prst="rect">
            <a:avLst/>
          </a:prstGeom>
          <a:noFill/>
          <a:ln/>
        </p:spPr>
        <p:txBody>
          <a:bodyPr wrap="square" lIns="0" tIns="0" rIns="0" bIns="0" rtlCol="0" anchor="t"/>
          <a:lstStyle/>
          <a:p>
            <a:pPr marL="342900" indent="-342900" algn="l">
              <a:lnSpc>
                <a:spcPts val="2950"/>
              </a:lnSpc>
              <a:buSzPct val="100000"/>
              <a:buChar char="•"/>
            </a:pPr>
            <a:r>
              <a:rPr lang="en-US" sz="1800" dirty="0">
                <a:solidFill>
                  <a:srgbClr val="D9E1FF"/>
                </a:solidFill>
                <a:latin typeface="Arimo" pitchFamily="34" charset="0"/>
                <a:ea typeface="Arimo" pitchFamily="34" charset="-122"/>
                <a:cs typeface="Arimo" pitchFamily="34" charset="-120"/>
              </a:rPr>
              <a:t>EEPROM (Electrically Erasable PROM)</a:t>
            </a:r>
            <a:endParaRPr lang="en-US" sz="1800" dirty="0"/>
          </a:p>
        </p:txBody>
      </p:sp>
      <p:sp>
        <p:nvSpPr>
          <p:cNvPr id="13" name="Shape 10"/>
          <p:cNvSpPr/>
          <p:nvPr/>
        </p:nvSpPr>
        <p:spPr>
          <a:xfrm>
            <a:off x="9636204" y="4619506"/>
            <a:ext cx="4173022" cy="2964894"/>
          </a:xfrm>
          <a:prstGeom prst="roundRect">
            <a:avLst>
              <a:gd name="adj" fmla="val 1187"/>
            </a:avLst>
          </a:prstGeom>
          <a:solidFill>
            <a:srgbClr val="2B2952"/>
          </a:solidFill>
          <a:ln/>
        </p:spPr>
      </p:sp>
      <p:sp>
        <p:nvSpPr>
          <p:cNvPr id="14" name="Text 11"/>
          <p:cNvSpPr/>
          <p:nvPr/>
        </p:nvSpPr>
        <p:spPr>
          <a:xfrm>
            <a:off x="9870758" y="4854059"/>
            <a:ext cx="3640336" cy="344924"/>
          </a:xfrm>
          <a:prstGeom prst="rect">
            <a:avLst/>
          </a:prstGeom>
          <a:noFill/>
          <a:ln/>
        </p:spPr>
        <p:txBody>
          <a:bodyPr wrap="none" lIns="0" tIns="0" rIns="0" bIns="0" rtlCol="0" anchor="t"/>
          <a:lstStyle/>
          <a:p>
            <a:pPr marL="0" indent="0" algn="l">
              <a:lnSpc>
                <a:spcPts val="2700"/>
              </a:lnSpc>
              <a:buNone/>
            </a:pPr>
            <a:r>
              <a:rPr lang="en-US" sz="2150" b="1" dirty="0">
                <a:solidFill>
                  <a:srgbClr val="D9E1FF"/>
                </a:solidFill>
                <a:latin typeface="Syne Bold" pitchFamily="34" charset="0"/>
                <a:ea typeface="Syne Bold" pitchFamily="34" charset="-122"/>
                <a:cs typeface="Syne Bold" pitchFamily="34" charset="-120"/>
              </a:rPr>
              <a:t>Penyimpanan Sekunder</a:t>
            </a:r>
            <a:endParaRPr lang="en-US" sz="2150" dirty="0"/>
          </a:p>
        </p:txBody>
      </p:sp>
      <p:sp>
        <p:nvSpPr>
          <p:cNvPr id="15" name="Text 12"/>
          <p:cNvSpPr/>
          <p:nvPr/>
        </p:nvSpPr>
        <p:spPr>
          <a:xfrm>
            <a:off x="9870758" y="5339715"/>
            <a:ext cx="3703915" cy="375285"/>
          </a:xfrm>
          <a:prstGeom prst="rect">
            <a:avLst/>
          </a:prstGeom>
          <a:noFill/>
          <a:ln/>
        </p:spPr>
        <p:txBody>
          <a:bodyPr wrap="none" lIns="0" tIns="0" rIns="0" bIns="0" rtlCol="0" anchor="t"/>
          <a:lstStyle/>
          <a:p>
            <a:pPr marL="342900" indent="-342900" algn="l">
              <a:lnSpc>
                <a:spcPts val="2950"/>
              </a:lnSpc>
              <a:buSzPct val="100000"/>
              <a:buChar char="•"/>
            </a:pPr>
            <a:r>
              <a:rPr lang="en-US" sz="1800" dirty="0">
                <a:solidFill>
                  <a:srgbClr val="D9E1FF"/>
                </a:solidFill>
                <a:latin typeface="Arimo" pitchFamily="34" charset="0"/>
                <a:ea typeface="Arimo" pitchFamily="34" charset="-122"/>
                <a:cs typeface="Arimo" pitchFamily="34" charset="-120"/>
              </a:rPr>
              <a:t>HDD (Hard Disk Drive)</a:t>
            </a:r>
            <a:endParaRPr lang="en-US" sz="1800" dirty="0"/>
          </a:p>
        </p:txBody>
      </p:sp>
      <p:sp>
        <p:nvSpPr>
          <p:cNvPr id="16" name="Text 13"/>
          <p:cNvSpPr/>
          <p:nvPr/>
        </p:nvSpPr>
        <p:spPr>
          <a:xfrm>
            <a:off x="9870758" y="5797034"/>
            <a:ext cx="3703915" cy="375285"/>
          </a:xfrm>
          <a:prstGeom prst="rect">
            <a:avLst/>
          </a:prstGeom>
          <a:noFill/>
          <a:ln/>
        </p:spPr>
        <p:txBody>
          <a:bodyPr wrap="none" lIns="0" tIns="0" rIns="0" bIns="0" rtlCol="0" anchor="t"/>
          <a:lstStyle/>
          <a:p>
            <a:pPr marL="342900" indent="-342900" algn="l">
              <a:lnSpc>
                <a:spcPts val="2950"/>
              </a:lnSpc>
              <a:buSzPct val="100000"/>
              <a:buChar char="•"/>
            </a:pPr>
            <a:r>
              <a:rPr lang="en-US" sz="1800" dirty="0">
                <a:solidFill>
                  <a:srgbClr val="D9E1FF"/>
                </a:solidFill>
                <a:latin typeface="Arimo" pitchFamily="34" charset="0"/>
                <a:ea typeface="Arimo" pitchFamily="34" charset="-122"/>
                <a:cs typeface="Arimo" pitchFamily="34" charset="-120"/>
              </a:rPr>
              <a:t>SSD (Solid State Drive)</a:t>
            </a:r>
            <a:endParaRPr lang="en-US" sz="1800" dirty="0"/>
          </a:p>
        </p:txBody>
      </p:sp>
      <p:sp>
        <p:nvSpPr>
          <p:cNvPr id="17" name="Rectangle 16">
            <a:extLst>
              <a:ext uri="{FF2B5EF4-FFF2-40B4-BE49-F238E27FC236}">
                <a16:creationId xmlns:a16="http://schemas.microsoft.com/office/drawing/2014/main" id="{835F1D32-0CA2-49D5-A71F-CC0E83A29F54}"/>
              </a:ext>
            </a:extLst>
          </p:cNvPr>
          <p:cNvSpPr/>
          <p:nvPr/>
        </p:nvSpPr>
        <p:spPr>
          <a:xfrm>
            <a:off x="5732301" y="3580269"/>
            <a:ext cx="1925527" cy="769441"/>
          </a:xfrm>
          <a:prstGeom prst="rect">
            <a:avLst/>
          </a:prstGeom>
        </p:spPr>
        <p:txBody>
          <a:bodyPr wrap="none">
            <a:spAutoFit/>
          </a:bodyPr>
          <a:lstStyle/>
          <a:p>
            <a:r>
              <a:rPr lang="en-US" sz="4300" b="1" dirty="0">
                <a:solidFill>
                  <a:srgbClr val="FFFFFF"/>
                </a:solidFill>
                <a:latin typeface="Syne Bold" pitchFamily="34" charset="0"/>
                <a:ea typeface="Syne Bold" pitchFamily="34" charset="-122"/>
                <a:cs typeface="Syne Bold" pitchFamily="34" charset="-120"/>
              </a:rPr>
              <a:t>Utama</a:t>
            </a:r>
            <a:endParaRPr lang="id-ID" sz="4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1643" y="598408"/>
            <a:ext cx="9568220" cy="640080"/>
          </a:xfrm>
          <a:prstGeom prst="rect">
            <a:avLst/>
          </a:prstGeom>
          <a:noFill/>
          <a:ln/>
        </p:spPr>
        <p:txBody>
          <a:bodyPr wrap="none" lIns="0" tIns="0" rIns="0" bIns="0" rtlCol="0" anchor="t"/>
          <a:lstStyle/>
          <a:p>
            <a:pPr marL="0" indent="0" algn="l">
              <a:lnSpc>
                <a:spcPts val="5000"/>
              </a:lnSpc>
              <a:buNone/>
            </a:pPr>
            <a:r>
              <a:rPr lang="en-US" sz="4000" b="1" dirty="0">
                <a:solidFill>
                  <a:srgbClr val="FFFFFF"/>
                </a:solidFill>
                <a:latin typeface="Syne Bold" pitchFamily="34" charset="0"/>
                <a:ea typeface="Syne Bold" pitchFamily="34" charset="-122"/>
                <a:cs typeface="Syne Bold" pitchFamily="34" charset="-120"/>
              </a:rPr>
              <a:t>RAM Lebih Detail: DRAM vs SRAM</a:t>
            </a:r>
            <a:endParaRPr lang="en-US" sz="4000" dirty="0"/>
          </a:p>
        </p:txBody>
      </p:sp>
      <p:sp>
        <p:nvSpPr>
          <p:cNvPr id="3" name="Text 1"/>
          <p:cNvSpPr/>
          <p:nvPr/>
        </p:nvSpPr>
        <p:spPr>
          <a:xfrm>
            <a:off x="761643" y="1782366"/>
            <a:ext cx="2560201" cy="319921"/>
          </a:xfrm>
          <a:prstGeom prst="rect">
            <a:avLst/>
          </a:prstGeom>
          <a:noFill/>
          <a:ln/>
        </p:spPr>
        <p:txBody>
          <a:bodyPr wrap="none" lIns="0" tIns="0" rIns="0" bIns="0" rtlCol="0" anchor="t"/>
          <a:lstStyle/>
          <a:p>
            <a:pPr marL="0" indent="0" algn="l">
              <a:lnSpc>
                <a:spcPts val="2500"/>
              </a:lnSpc>
              <a:buNone/>
            </a:pPr>
            <a:r>
              <a:rPr lang="en-US" sz="2000" b="1" dirty="0">
                <a:solidFill>
                  <a:srgbClr val="FFFFFF"/>
                </a:solidFill>
                <a:latin typeface="Syne Bold" pitchFamily="34" charset="0"/>
                <a:ea typeface="Syne Bold" pitchFamily="34" charset="-122"/>
                <a:cs typeface="Syne Bold" pitchFamily="34" charset="-120"/>
              </a:rPr>
              <a:t>DRAM</a:t>
            </a:r>
            <a:endParaRPr lang="en-US" sz="2000" dirty="0"/>
          </a:p>
        </p:txBody>
      </p:sp>
      <p:sp>
        <p:nvSpPr>
          <p:cNvPr id="4" name="Text 2"/>
          <p:cNvSpPr/>
          <p:nvPr/>
        </p:nvSpPr>
        <p:spPr>
          <a:xfrm>
            <a:off x="761643" y="2319814"/>
            <a:ext cx="6288167" cy="1740694"/>
          </a:xfrm>
          <a:prstGeom prst="rect">
            <a:avLst/>
          </a:prstGeom>
          <a:noFill/>
          <a:ln/>
        </p:spPr>
        <p:txBody>
          <a:bodyPr wrap="squar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DRAM (Dynamic RAM) memiliki kapasitas yang lebih besar dan biaya yang lebih rendah dibandingkan SRAM. Namun, DRAM membutuhkan refresh berkala untuk mempertahankan data. DRAM umum digunakan sebagai memori utama (main memory) pada PC.</a:t>
            </a:r>
            <a:endParaRPr lang="en-US" sz="1700" dirty="0"/>
          </a:p>
        </p:txBody>
      </p:sp>
      <p:sp>
        <p:nvSpPr>
          <p:cNvPr id="5" name="Text 3"/>
          <p:cNvSpPr/>
          <p:nvPr/>
        </p:nvSpPr>
        <p:spPr>
          <a:xfrm>
            <a:off x="7588210" y="1782366"/>
            <a:ext cx="2560201" cy="319921"/>
          </a:xfrm>
          <a:prstGeom prst="rect">
            <a:avLst/>
          </a:prstGeom>
          <a:noFill/>
          <a:ln/>
        </p:spPr>
        <p:txBody>
          <a:bodyPr wrap="none" lIns="0" tIns="0" rIns="0" bIns="0" rtlCol="0" anchor="t"/>
          <a:lstStyle/>
          <a:p>
            <a:pPr marL="0" indent="0" algn="l">
              <a:lnSpc>
                <a:spcPts val="2500"/>
              </a:lnSpc>
              <a:buNone/>
            </a:pPr>
            <a:r>
              <a:rPr lang="en-US" sz="2000" b="1" dirty="0">
                <a:solidFill>
                  <a:srgbClr val="FFFFFF"/>
                </a:solidFill>
                <a:latin typeface="Syne Bold" pitchFamily="34" charset="0"/>
                <a:ea typeface="Syne Bold" pitchFamily="34" charset="-122"/>
                <a:cs typeface="Syne Bold" pitchFamily="34" charset="-120"/>
              </a:rPr>
              <a:t>SRAM</a:t>
            </a:r>
            <a:endParaRPr lang="en-US" sz="2000" dirty="0"/>
          </a:p>
        </p:txBody>
      </p:sp>
      <p:sp>
        <p:nvSpPr>
          <p:cNvPr id="6" name="Text 4"/>
          <p:cNvSpPr/>
          <p:nvPr/>
        </p:nvSpPr>
        <p:spPr>
          <a:xfrm>
            <a:off x="7588210" y="2319814"/>
            <a:ext cx="6288167" cy="1044416"/>
          </a:xfrm>
          <a:prstGeom prst="rect">
            <a:avLst/>
          </a:prstGeom>
          <a:noFill/>
          <a:ln/>
        </p:spPr>
        <p:txBody>
          <a:bodyPr wrap="squar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SRAM (Static RAM) lebih cepat dan tidak memerlukan refresh, tetapi memiliki biaya yang lebih tinggi dan kapasitas yang lebih kecil. SRAM sering digunakan sebagai cache memory di CPU.</a:t>
            </a:r>
            <a:endParaRPr lang="en-US" sz="1700" dirty="0"/>
          </a:p>
        </p:txBody>
      </p:sp>
      <p:sp>
        <p:nvSpPr>
          <p:cNvPr id="7" name="Shape 5"/>
          <p:cNvSpPr/>
          <p:nvPr/>
        </p:nvSpPr>
        <p:spPr>
          <a:xfrm>
            <a:off x="761643" y="4501039"/>
            <a:ext cx="13107114" cy="3137059"/>
          </a:xfrm>
          <a:prstGeom prst="roundRect">
            <a:avLst>
              <a:gd name="adj" fmla="val 1041"/>
            </a:avLst>
          </a:prstGeom>
          <a:noFill/>
          <a:ln w="7620">
            <a:solidFill>
              <a:srgbClr val="FFFFFF">
                <a:alpha val="24000"/>
              </a:srgbClr>
            </a:solidFill>
            <a:prstDash val="solid"/>
          </a:ln>
        </p:spPr>
      </p:sp>
      <p:sp>
        <p:nvSpPr>
          <p:cNvPr id="8" name="Shape 6"/>
          <p:cNvSpPr/>
          <p:nvPr/>
        </p:nvSpPr>
        <p:spPr>
          <a:xfrm>
            <a:off x="769263" y="4508659"/>
            <a:ext cx="13090565" cy="624364"/>
          </a:xfrm>
          <a:prstGeom prst="rect">
            <a:avLst/>
          </a:prstGeom>
          <a:solidFill>
            <a:srgbClr val="FFFFFF">
              <a:alpha val="4000"/>
            </a:srgbClr>
          </a:solidFill>
          <a:ln/>
        </p:spPr>
      </p:sp>
      <p:sp>
        <p:nvSpPr>
          <p:cNvPr id="9" name="Text 7"/>
          <p:cNvSpPr/>
          <p:nvPr/>
        </p:nvSpPr>
        <p:spPr>
          <a:xfrm>
            <a:off x="988219" y="4646771"/>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Fitur</a:t>
            </a:r>
            <a:endParaRPr lang="en-US" sz="1700" dirty="0"/>
          </a:p>
        </p:txBody>
      </p:sp>
      <p:sp>
        <p:nvSpPr>
          <p:cNvPr id="10" name="Text 8"/>
          <p:cNvSpPr/>
          <p:nvPr/>
        </p:nvSpPr>
        <p:spPr>
          <a:xfrm>
            <a:off x="5355074" y="4646771"/>
            <a:ext cx="392037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DRAM</a:t>
            </a:r>
            <a:endParaRPr lang="en-US" sz="1700" dirty="0"/>
          </a:p>
        </p:txBody>
      </p:sp>
      <p:sp>
        <p:nvSpPr>
          <p:cNvPr id="11" name="Text 9"/>
          <p:cNvSpPr/>
          <p:nvPr/>
        </p:nvSpPr>
        <p:spPr>
          <a:xfrm>
            <a:off x="9718119" y="4646771"/>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SRAM</a:t>
            </a:r>
            <a:endParaRPr lang="en-US" sz="1700" dirty="0"/>
          </a:p>
        </p:txBody>
      </p:sp>
      <p:sp>
        <p:nvSpPr>
          <p:cNvPr id="12" name="Shape 10"/>
          <p:cNvSpPr/>
          <p:nvPr/>
        </p:nvSpPr>
        <p:spPr>
          <a:xfrm>
            <a:off x="769263" y="5133023"/>
            <a:ext cx="13090565" cy="624364"/>
          </a:xfrm>
          <a:prstGeom prst="rect">
            <a:avLst/>
          </a:prstGeom>
          <a:solidFill>
            <a:srgbClr val="000000">
              <a:alpha val="4000"/>
            </a:srgbClr>
          </a:solidFill>
          <a:ln/>
        </p:spPr>
      </p:sp>
      <p:sp>
        <p:nvSpPr>
          <p:cNvPr id="13" name="Text 11"/>
          <p:cNvSpPr/>
          <p:nvPr/>
        </p:nvSpPr>
        <p:spPr>
          <a:xfrm>
            <a:off x="988219" y="5271135"/>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Kecepatan Akses</a:t>
            </a:r>
            <a:endParaRPr lang="en-US" sz="1700" dirty="0"/>
          </a:p>
        </p:txBody>
      </p:sp>
      <p:sp>
        <p:nvSpPr>
          <p:cNvPr id="14" name="Text 12"/>
          <p:cNvSpPr/>
          <p:nvPr/>
        </p:nvSpPr>
        <p:spPr>
          <a:xfrm>
            <a:off x="5355074" y="5271135"/>
            <a:ext cx="392037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Lambat</a:t>
            </a:r>
            <a:endParaRPr lang="en-US" sz="1700" dirty="0"/>
          </a:p>
        </p:txBody>
      </p:sp>
      <p:sp>
        <p:nvSpPr>
          <p:cNvPr id="15" name="Text 13"/>
          <p:cNvSpPr/>
          <p:nvPr/>
        </p:nvSpPr>
        <p:spPr>
          <a:xfrm>
            <a:off x="9718119" y="5271135"/>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Cepat</a:t>
            </a:r>
            <a:endParaRPr lang="en-US" sz="1700" dirty="0"/>
          </a:p>
        </p:txBody>
      </p:sp>
      <p:sp>
        <p:nvSpPr>
          <p:cNvPr id="16" name="Shape 14"/>
          <p:cNvSpPr/>
          <p:nvPr/>
        </p:nvSpPr>
        <p:spPr>
          <a:xfrm>
            <a:off x="769263" y="5757386"/>
            <a:ext cx="13090565" cy="624364"/>
          </a:xfrm>
          <a:prstGeom prst="rect">
            <a:avLst/>
          </a:prstGeom>
          <a:solidFill>
            <a:srgbClr val="FFFFFF">
              <a:alpha val="4000"/>
            </a:srgbClr>
          </a:solidFill>
          <a:ln/>
        </p:spPr>
      </p:sp>
      <p:sp>
        <p:nvSpPr>
          <p:cNvPr id="17" name="Text 15"/>
          <p:cNvSpPr/>
          <p:nvPr/>
        </p:nvSpPr>
        <p:spPr>
          <a:xfrm>
            <a:off x="988219" y="5895499"/>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Biaya</a:t>
            </a:r>
            <a:endParaRPr lang="en-US" sz="1700" dirty="0"/>
          </a:p>
        </p:txBody>
      </p:sp>
      <p:sp>
        <p:nvSpPr>
          <p:cNvPr id="18" name="Text 16"/>
          <p:cNvSpPr/>
          <p:nvPr/>
        </p:nvSpPr>
        <p:spPr>
          <a:xfrm>
            <a:off x="5355074" y="5895499"/>
            <a:ext cx="392037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Murah</a:t>
            </a:r>
            <a:endParaRPr lang="en-US" sz="1700" dirty="0"/>
          </a:p>
        </p:txBody>
      </p:sp>
      <p:sp>
        <p:nvSpPr>
          <p:cNvPr id="19" name="Text 17"/>
          <p:cNvSpPr/>
          <p:nvPr/>
        </p:nvSpPr>
        <p:spPr>
          <a:xfrm>
            <a:off x="9718119" y="5895499"/>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Mahal</a:t>
            </a:r>
            <a:endParaRPr lang="en-US" sz="1700" dirty="0"/>
          </a:p>
        </p:txBody>
      </p:sp>
      <p:sp>
        <p:nvSpPr>
          <p:cNvPr id="20" name="Shape 18"/>
          <p:cNvSpPr/>
          <p:nvPr/>
        </p:nvSpPr>
        <p:spPr>
          <a:xfrm>
            <a:off x="769263" y="6381750"/>
            <a:ext cx="13090565" cy="624364"/>
          </a:xfrm>
          <a:prstGeom prst="rect">
            <a:avLst/>
          </a:prstGeom>
          <a:solidFill>
            <a:srgbClr val="000000">
              <a:alpha val="4000"/>
            </a:srgbClr>
          </a:solidFill>
          <a:ln/>
        </p:spPr>
      </p:sp>
      <p:sp>
        <p:nvSpPr>
          <p:cNvPr id="21" name="Text 19"/>
          <p:cNvSpPr/>
          <p:nvPr/>
        </p:nvSpPr>
        <p:spPr>
          <a:xfrm>
            <a:off x="988219" y="6519863"/>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Kapasitas</a:t>
            </a:r>
            <a:endParaRPr lang="en-US" sz="1700" dirty="0"/>
          </a:p>
        </p:txBody>
      </p:sp>
      <p:sp>
        <p:nvSpPr>
          <p:cNvPr id="22" name="Text 20"/>
          <p:cNvSpPr/>
          <p:nvPr/>
        </p:nvSpPr>
        <p:spPr>
          <a:xfrm>
            <a:off x="5355074" y="6519863"/>
            <a:ext cx="392037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Besar</a:t>
            </a:r>
            <a:endParaRPr lang="en-US" sz="1700" dirty="0"/>
          </a:p>
        </p:txBody>
      </p:sp>
      <p:sp>
        <p:nvSpPr>
          <p:cNvPr id="23" name="Text 21"/>
          <p:cNvSpPr/>
          <p:nvPr/>
        </p:nvSpPr>
        <p:spPr>
          <a:xfrm>
            <a:off x="9718119" y="6519863"/>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Kecil</a:t>
            </a:r>
            <a:endParaRPr lang="en-US" sz="1700" dirty="0"/>
          </a:p>
        </p:txBody>
      </p:sp>
      <p:sp>
        <p:nvSpPr>
          <p:cNvPr id="24" name="Shape 22"/>
          <p:cNvSpPr/>
          <p:nvPr/>
        </p:nvSpPr>
        <p:spPr>
          <a:xfrm>
            <a:off x="769263" y="7006114"/>
            <a:ext cx="13090565" cy="624364"/>
          </a:xfrm>
          <a:prstGeom prst="rect">
            <a:avLst/>
          </a:prstGeom>
          <a:solidFill>
            <a:srgbClr val="FFFFFF">
              <a:alpha val="4000"/>
            </a:srgbClr>
          </a:solidFill>
          <a:ln/>
        </p:spPr>
      </p:sp>
      <p:sp>
        <p:nvSpPr>
          <p:cNvPr id="25" name="Text 23"/>
          <p:cNvSpPr/>
          <p:nvPr/>
        </p:nvSpPr>
        <p:spPr>
          <a:xfrm>
            <a:off x="988219" y="7144226"/>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Penggunaan</a:t>
            </a:r>
            <a:endParaRPr lang="en-US" sz="1700" dirty="0"/>
          </a:p>
        </p:txBody>
      </p:sp>
      <p:sp>
        <p:nvSpPr>
          <p:cNvPr id="26" name="Text 24"/>
          <p:cNvSpPr/>
          <p:nvPr/>
        </p:nvSpPr>
        <p:spPr>
          <a:xfrm>
            <a:off x="5355074" y="7144226"/>
            <a:ext cx="392037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Memori Utama</a:t>
            </a:r>
            <a:endParaRPr lang="en-US" sz="1700" dirty="0"/>
          </a:p>
        </p:txBody>
      </p:sp>
      <p:sp>
        <p:nvSpPr>
          <p:cNvPr id="27" name="Text 25"/>
          <p:cNvSpPr/>
          <p:nvPr/>
        </p:nvSpPr>
        <p:spPr>
          <a:xfrm>
            <a:off x="9718119" y="7144226"/>
            <a:ext cx="3924181" cy="348139"/>
          </a:xfrm>
          <a:prstGeom prst="rect">
            <a:avLst/>
          </a:prstGeom>
          <a:noFill/>
          <a:ln/>
        </p:spPr>
        <p:txBody>
          <a:bodyPr wrap="none" lIns="0" tIns="0" rIns="0" bIns="0" rtlCol="0" anchor="t"/>
          <a:lstStyle/>
          <a:p>
            <a:pPr marL="0" indent="0" algn="l">
              <a:lnSpc>
                <a:spcPts val="2700"/>
              </a:lnSpc>
              <a:buNone/>
            </a:pPr>
            <a:r>
              <a:rPr lang="en-US" sz="1700" dirty="0">
                <a:solidFill>
                  <a:srgbClr val="D9E1FF"/>
                </a:solidFill>
                <a:latin typeface="Arimo" pitchFamily="34" charset="0"/>
                <a:ea typeface="Arimo" pitchFamily="34" charset="-122"/>
                <a:cs typeface="Arimo" pitchFamily="34" charset="-120"/>
              </a:rPr>
              <a:t>Cache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0693" y="792837"/>
            <a:ext cx="11092934" cy="656034"/>
          </a:xfrm>
          <a:prstGeom prst="rect">
            <a:avLst/>
          </a:prstGeom>
          <a:noFill/>
          <a:ln/>
        </p:spPr>
        <p:txBody>
          <a:bodyPr wrap="none" lIns="0" tIns="0" rIns="0" bIns="0" rtlCol="0" anchor="t"/>
          <a:lstStyle/>
          <a:p>
            <a:pPr marL="0" indent="0" algn="l">
              <a:lnSpc>
                <a:spcPts val="5150"/>
              </a:lnSpc>
              <a:buNone/>
            </a:pPr>
            <a:r>
              <a:rPr lang="en-US" sz="4100" b="1" dirty="0">
                <a:solidFill>
                  <a:srgbClr val="FFFFFF"/>
                </a:solidFill>
                <a:latin typeface="Syne Bold" pitchFamily="34" charset="0"/>
                <a:ea typeface="Syne Bold" pitchFamily="34" charset="-122"/>
                <a:cs typeface="Syne Bold" pitchFamily="34" charset="-120"/>
              </a:rPr>
              <a:t>Cache Memory: Mempercepat Kinerja</a:t>
            </a:r>
            <a:endParaRPr lang="en-US" sz="4100" dirty="0"/>
          </a:p>
        </p:txBody>
      </p:sp>
      <p:sp>
        <p:nvSpPr>
          <p:cNvPr id="3" name="Text 1"/>
          <p:cNvSpPr/>
          <p:nvPr/>
        </p:nvSpPr>
        <p:spPr>
          <a:xfrm>
            <a:off x="2069306" y="2608898"/>
            <a:ext cx="2624257" cy="328017"/>
          </a:xfrm>
          <a:prstGeom prst="rect">
            <a:avLst/>
          </a:prstGeom>
          <a:noFill/>
          <a:ln/>
        </p:spPr>
        <p:txBody>
          <a:bodyPr wrap="none" lIns="0" tIns="0" rIns="0" bIns="0" rtlCol="0" anchor="t"/>
          <a:lstStyle/>
          <a:p>
            <a:pPr marL="0" indent="0" algn="r">
              <a:lnSpc>
                <a:spcPts val="2550"/>
              </a:lnSpc>
              <a:buNone/>
            </a:pPr>
            <a:r>
              <a:rPr lang="en-US" sz="2050" b="1" dirty="0">
                <a:solidFill>
                  <a:srgbClr val="D9E1FF"/>
                </a:solidFill>
                <a:latin typeface="Syne Bold" pitchFamily="34" charset="0"/>
                <a:ea typeface="Syne Bold" pitchFamily="34" charset="-122"/>
                <a:cs typeface="Syne Bold" pitchFamily="34" charset="-120"/>
              </a:rPr>
              <a:t>Level Cache</a:t>
            </a:r>
            <a:endParaRPr lang="en-US" sz="2050" dirty="0"/>
          </a:p>
        </p:txBody>
      </p:sp>
      <p:sp>
        <p:nvSpPr>
          <p:cNvPr id="4" name="Text 2"/>
          <p:cNvSpPr/>
          <p:nvPr/>
        </p:nvSpPr>
        <p:spPr>
          <a:xfrm>
            <a:off x="780693" y="3070741"/>
            <a:ext cx="3912870" cy="1427798"/>
          </a:xfrm>
          <a:prstGeom prst="rect">
            <a:avLst/>
          </a:prstGeom>
          <a:noFill/>
          <a:ln/>
        </p:spPr>
        <p:txBody>
          <a:bodyPr wrap="square" lIns="0" tIns="0" rIns="0" bIns="0" rtlCol="0" anchor="t"/>
          <a:lstStyle/>
          <a:p>
            <a:pPr marL="0" indent="0" algn="r">
              <a:lnSpc>
                <a:spcPts val="2800"/>
              </a:lnSpc>
              <a:buNone/>
            </a:pPr>
            <a:r>
              <a:rPr lang="en-US" sz="1750" dirty="0">
                <a:solidFill>
                  <a:srgbClr val="D9E1FF"/>
                </a:solidFill>
                <a:latin typeface="Arimo" pitchFamily="34" charset="0"/>
                <a:ea typeface="Arimo" pitchFamily="34" charset="-122"/>
                <a:cs typeface="Arimo" pitchFamily="34" charset="-120"/>
              </a:rPr>
              <a:t>Cache memory memiliki beberapa level (L1, L2, L3). Semakin dekat ke CPU, semakin cepat dan kecil cache tersebut.</a:t>
            </a:r>
            <a:endParaRPr lang="en-US" sz="1750" dirty="0"/>
          </a:p>
        </p:txBody>
      </p:sp>
      <p:pic>
        <p:nvPicPr>
          <p:cNvPr id="5" name="Image 0" descr="preencoded.png"/>
          <p:cNvPicPr>
            <a:picLocks noChangeAspect="1"/>
          </p:cNvPicPr>
          <p:nvPr/>
        </p:nvPicPr>
        <p:blipFill>
          <a:blip r:embed="rId3"/>
          <a:stretch>
            <a:fillRect/>
          </a:stretch>
        </p:blipFill>
        <p:spPr>
          <a:xfrm>
            <a:off x="5028128" y="2378750"/>
            <a:ext cx="4574143" cy="4574143"/>
          </a:xfrm>
          <a:prstGeom prst="rect">
            <a:avLst/>
          </a:prstGeom>
        </p:spPr>
      </p:pic>
      <p:sp>
        <p:nvSpPr>
          <p:cNvPr id="6" name="Text 3"/>
          <p:cNvSpPr/>
          <p:nvPr/>
        </p:nvSpPr>
        <p:spPr>
          <a:xfrm>
            <a:off x="6227743" y="3147239"/>
            <a:ext cx="333732" cy="417195"/>
          </a:xfrm>
          <a:prstGeom prst="rect">
            <a:avLst/>
          </a:prstGeom>
          <a:noFill/>
          <a:ln/>
        </p:spPr>
        <p:txBody>
          <a:bodyPr wrap="none" lIns="0" tIns="0" rIns="0" bIns="0" rtlCol="0" anchor="t"/>
          <a:lstStyle/>
          <a:p>
            <a:pPr marL="0" indent="0" algn="l">
              <a:lnSpc>
                <a:spcPts val="4200"/>
              </a:lnSpc>
              <a:buNone/>
            </a:pPr>
            <a:r>
              <a:rPr lang="en-US" sz="2600" b="1" dirty="0">
                <a:solidFill>
                  <a:srgbClr val="D9E1FF"/>
                </a:solidFill>
                <a:latin typeface="Syne Bold" pitchFamily="34" charset="0"/>
                <a:ea typeface="Syne Bold" pitchFamily="34" charset="-122"/>
                <a:cs typeface="Syne Bold" pitchFamily="34" charset="-120"/>
              </a:rPr>
              <a:t>1</a:t>
            </a:r>
            <a:endParaRPr lang="en-US" sz="2600" dirty="0"/>
          </a:p>
        </p:txBody>
      </p:sp>
      <p:sp>
        <p:nvSpPr>
          <p:cNvPr id="7" name="Text 4"/>
          <p:cNvSpPr/>
          <p:nvPr/>
        </p:nvSpPr>
        <p:spPr>
          <a:xfrm>
            <a:off x="9936837" y="1894999"/>
            <a:ext cx="2624257" cy="328017"/>
          </a:xfrm>
          <a:prstGeom prst="rect">
            <a:avLst/>
          </a:prstGeom>
          <a:noFill/>
          <a:ln/>
        </p:spPr>
        <p:txBody>
          <a:bodyPr wrap="non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Cara Kerja</a:t>
            </a:r>
            <a:endParaRPr lang="en-US" sz="2050" dirty="0"/>
          </a:p>
        </p:txBody>
      </p:sp>
      <p:sp>
        <p:nvSpPr>
          <p:cNvPr id="8" name="Text 5"/>
          <p:cNvSpPr/>
          <p:nvPr/>
        </p:nvSpPr>
        <p:spPr>
          <a:xfrm>
            <a:off x="9936837" y="2356842"/>
            <a:ext cx="3912870" cy="2855595"/>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Ketika CPU membutuhkan data, ia pertama-tama mencari di cache. Jika data ditemukan di cache (cache hit), CPU dapat mengaksesnya dengan cepat. Jika data tidak ditemukan di cache (cache miss), CPU harus mengakses memori utama, yang lebih lambat.</a:t>
            </a:r>
            <a:endParaRPr lang="en-US" sz="1750" dirty="0"/>
          </a:p>
        </p:txBody>
      </p:sp>
      <p:pic>
        <p:nvPicPr>
          <p:cNvPr id="9" name="Image 1" descr="preencoded.png"/>
          <p:cNvPicPr>
            <a:picLocks noChangeAspect="1"/>
          </p:cNvPicPr>
          <p:nvPr/>
        </p:nvPicPr>
        <p:blipFill>
          <a:blip r:embed="rId4"/>
          <a:stretch>
            <a:fillRect/>
          </a:stretch>
        </p:blipFill>
        <p:spPr>
          <a:xfrm>
            <a:off x="5028128" y="2378750"/>
            <a:ext cx="4574143" cy="4574143"/>
          </a:xfrm>
          <a:prstGeom prst="rect">
            <a:avLst/>
          </a:prstGeom>
        </p:spPr>
      </p:pic>
      <p:sp>
        <p:nvSpPr>
          <p:cNvPr id="10" name="Text 6"/>
          <p:cNvSpPr/>
          <p:nvPr/>
        </p:nvSpPr>
        <p:spPr>
          <a:xfrm>
            <a:off x="8458140" y="3536573"/>
            <a:ext cx="333732" cy="417195"/>
          </a:xfrm>
          <a:prstGeom prst="rect">
            <a:avLst/>
          </a:prstGeom>
          <a:noFill/>
          <a:ln/>
        </p:spPr>
        <p:txBody>
          <a:bodyPr wrap="none" lIns="0" tIns="0" rIns="0" bIns="0" rtlCol="0" anchor="t"/>
          <a:lstStyle/>
          <a:p>
            <a:pPr marL="0" indent="0" algn="l">
              <a:lnSpc>
                <a:spcPts val="4200"/>
              </a:lnSpc>
              <a:buNone/>
            </a:pPr>
            <a:r>
              <a:rPr lang="en-US" sz="2600" b="1" dirty="0">
                <a:solidFill>
                  <a:srgbClr val="D9E1FF"/>
                </a:solidFill>
                <a:latin typeface="Syne Bold" pitchFamily="34" charset="0"/>
                <a:ea typeface="Syne Bold" pitchFamily="34" charset="-122"/>
                <a:cs typeface="Syne Bold" pitchFamily="34" charset="-120"/>
              </a:rPr>
              <a:t>2</a:t>
            </a:r>
            <a:endParaRPr lang="en-US" sz="2600" dirty="0"/>
          </a:p>
        </p:txBody>
      </p:sp>
      <p:sp>
        <p:nvSpPr>
          <p:cNvPr id="11" name="Text 7"/>
          <p:cNvSpPr/>
          <p:nvPr/>
        </p:nvSpPr>
        <p:spPr>
          <a:xfrm>
            <a:off x="9936837" y="5547003"/>
            <a:ext cx="2624257" cy="328017"/>
          </a:xfrm>
          <a:prstGeom prst="rect">
            <a:avLst/>
          </a:prstGeom>
          <a:noFill/>
          <a:ln/>
        </p:spPr>
        <p:txBody>
          <a:bodyPr wrap="non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Manfaat</a:t>
            </a:r>
            <a:endParaRPr lang="en-US" sz="2050" dirty="0"/>
          </a:p>
        </p:txBody>
      </p:sp>
      <p:sp>
        <p:nvSpPr>
          <p:cNvPr id="12" name="Text 8"/>
          <p:cNvSpPr/>
          <p:nvPr/>
        </p:nvSpPr>
        <p:spPr>
          <a:xfrm>
            <a:off x="9936837" y="6008846"/>
            <a:ext cx="3912870" cy="1427798"/>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Cache memory mengurangi latensi akses memori utama dan meningkatkan kinerja sistem secara keseluruhan.</a:t>
            </a:r>
            <a:endParaRPr lang="en-US" sz="1750" dirty="0"/>
          </a:p>
        </p:txBody>
      </p:sp>
      <p:pic>
        <p:nvPicPr>
          <p:cNvPr id="13" name="Image 2" descr="preencoded.png"/>
          <p:cNvPicPr>
            <a:picLocks noChangeAspect="1"/>
          </p:cNvPicPr>
          <p:nvPr/>
        </p:nvPicPr>
        <p:blipFill>
          <a:blip r:embed="rId5"/>
          <a:stretch>
            <a:fillRect/>
          </a:stretch>
        </p:blipFill>
        <p:spPr>
          <a:xfrm>
            <a:off x="5028128" y="2378750"/>
            <a:ext cx="4574143" cy="4574143"/>
          </a:xfrm>
          <a:prstGeom prst="rect">
            <a:avLst/>
          </a:prstGeom>
        </p:spPr>
      </p:pic>
      <p:sp>
        <p:nvSpPr>
          <p:cNvPr id="14" name="Text 9"/>
          <p:cNvSpPr/>
          <p:nvPr/>
        </p:nvSpPr>
        <p:spPr>
          <a:xfrm>
            <a:off x="8068806" y="5766971"/>
            <a:ext cx="333732" cy="417195"/>
          </a:xfrm>
          <a:prstGeom prst="rect">
            <a:avLst/>
          </a:prstGeom>
          <a:noFill/>
          <a:ln/>
        </p:spPr>
        <p:txBody>
          <a:bodyPr wrap="none" lIns="0" tIns="0" rIns="0" bIns="0" rtlCol="0" anchor="t"/>
          <a:lstStyle/>
          <a:p>
            <a:pPr marL="0" indent="0" algn="l">
              <a:lnSpc>
                <a:spcPts val="4200"/>
              </a:lnSpc>
              <a:buNone/>
            </a:pPr>
            <a:r>
              <a:rPr lang="en-US" sz="2600" b="1" dirty="0">
                <a:solidFill>
                  <a:srgbClr val="D9E1FF"/>
                </a:solidFill>
                <a:latin typeface="Syne Bold" pitchFamily="34" charset="0"/>
                <a:ea typeface="Syne Bold" pitchFamily="34" charset="-122"/>
                <a:cs typeface="Syne Bold" pitchFamily="34" charset="-120"/>
              </a:rPr>
              <a:t>3</a:t>
            </a:r>
            <a:endParaRPr lang="en-US" sz="2600" dirty="0"/>
          </a:p>
        </p:txBody>
      </p:sp>
      <p:sp>
        <p:nvSpPr>
          <p:cNvPr id="15" name="Text 10"/>
          <p:cNvSpPr/>
          <p:nvPr/>
        </p:nvSpPr>
        <p:spPr>
          <a:xfrm>
            <a:off x="2069306" y="5903952"/>
            <a:ext cx="2624257" cy="328017"/>
          </a:xfrm>
          <a:prstGeom prst="rect">
            <a:avLst/>
          </a:prstGeom>
          <a:noFill/>
          <a:ln/>
        </p:spPr>
        <p:txBody>
          <a:bodyPr wrap="none" lIns="0" tIns="0" rIns="0" bIns="0" rtlCol="0" anchor="t"/>
          <a:lstStyle/>
          <a:p>
            <a:pPr marL="0" indent="0" algn="r">
              <a:lnSpc>
                <a:spcPts val="2550"/>
              </a:lnSpc>
              <a:buNone/>
            </a:pPr>
            <a:r>
              <a:rPr lang="en-US" sz="2050" b="1" dirty="0">
                <a:solidFill>
                  <a:srgbClr val="D9E1FF"/>
                </a:solidFill>
                <a:latin typeface="Syne Bold" pitchFamily="34" charset="0"/>
                <a:ea typeface="Syne Bold" pitchFamily="34" charset="-122"/>
                <a:cs typeface="Syne Bold" pitchFamily="34" charset="-120"/>
              </a:rPr>
              <a:t>Penggunaan</a:t>
            </a:r>
            <a:endParaRPr lang="en-US" sz="2050" dirty="0"/>
          </a:p>
        </p:txBody>
      </p:sp>
      <p:sp>
        <p:nvSpPr>
          <p:cNvPr id="16" name="Text 11"/>
          <p:cNvSpPr/>
          <p:nvPr/>
        </p:nvSpPr>
        <p:spPr>
          <a:xfrm>
            <a:off x="780693" y="6365796"/>
            <a:ext cx="3912870" cy="713899"/>
          </a:xfrm>
          <a:prstGeom prst="rect">
            <a:avLst/>
          </a:prstGeom>
          <a:noFill/>
          <a:ln/>
        </p:spPr>
        <p:txBody>
          <a:bodyPr wrap="square" lIns="0" tIns="0" rIns="0" bIns="0" rtlCol="0" anchor="t"/>
          <a:lstStyle/>
          <a:p>
            <a:pPr marL="0" indent="0" algn="r">
              <a:lnSpc>
                <a:spcPts val="2800"/>
              </a:lnSpc>
              <a:buNone/>
            </a:pPr>
            <a:r>
              <a:rPr lang="en-US" sz="1750" dirty="0">
                <a:solidFill>
                  <a:srgbClr val="D9E1FF"/>
                </a:solidFill>
                <a:latin typeface="Arimo" pitchFamily="34" charset="0"/>
                <a:ea typeface="Arimo" pitchFamily="34" charset="-122"/>
                <a:cs typeface="Arimo" pitchFamily="34" charset="-120"/>
              </a:rPr>
              <a:t>Cache menyimpan data yang sering diakses.</a:t>
            </a:r>
            <a:endParaRPr lang="en-US" sz="1750" dirty="0"/>
          </a:p>
        </p:txBody>
      </p:sp>
      <p:pic>
        <p:nvPicPr>
          <p:cNvPr id="17" name="Image 3" descr="preencoded.png"/>
          <p:cNvPicPr>
            <a:picLocks noChangeAspect="1"/>
          </p:cNvPicPr>
          <p:nvPr/>
        </p:nvPicPr>
        <p:blipFill>
          <a:blip r:embed="rId6"/>
          <a:stretch>
            <a:fillRect/>
          </a:stretch>
        </p:blipFill>
        <p:spPr>
          <a:xfrm>
            <a:off x="5028128" y="2378750"/>
            <a:ext cx="4574143" cy="4574143"/>
          </a:xfrm>
          <a:prstGeom prst="rect">
            <a:avLst/>
          </a:prstGeom>
        </p:spPr>
      </p:pic>
      <p:sp>
        <p:nvSpPr>
          <p:cNvPr id="18" name="Text 12"/>
          <p:cNvSpPr/>
          <p:nvPr/>
        </p:nvSpPr>
        <p:spPr>
          <a:xfrm>
            <a:off x="5838408" y="5377636"/>
            <a:ext cx="333732" cy="417195"/>
          </a:xfrm>
          <a:prstGeom prst="rect">
            <a:avLst/>
          </a:prstGeom>
          <a:noFill/>
          <a:ln/>
        </p:spPr>
        <p:txBody>
          <a:bodyPr wrap="none" lIns="0" tIns="0" rIns="0" bIns="0" rtlCol="0" anchor="t"/>
          <a:lstStyle/>
          <a:p>
            <a:pPr marL="0" indent="0" algn="l">
              <a:lnSpc>
                <a:spcPts val="4200"/>
              </a:lnSpc>
              <a:buNone/>
            </a:pPr>
            <a:r>
              <a:rPr lang="en-US" sz="2600" b="1" dirty="0">
                <a:solidFill>
                  <a:srgbClr val="D9E1FF"/>
                </a:solidFill>
                <a:latin typeface="Syne Bold" pitchFamily="34" charset="0"/>
                <a:ea typeface="Syne Bold" pitchFamily="34" charset="-122"/>
                <a:cs typeface="Syne Bold" pitchFamily="34" charset="-120"/>
              </a:rPr>
              <a:t>4</a:t>
            </a:r>
            <a:endParaRPr lang="en-US" sz="2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5814" y="625673"/>
            <a:ext cx="13038773" cy="1337548"/>
          </a:xfrm>
          <a:prstGeom prst="rect">
            <a:avLst/>
          </a:prstGeom>
          <a:noFill/>
          <a:ln/>
        </p:spPr>
        <p:txBody>
          <a:bodyPr wrap="square" lIns="0" tIns="0" rIns="0" bIns="0" rtlCol="0" anchor="t"/>
          <a:lstStyle/>
          <a:p>
            <a:pPr marL="0" indent="0" algn="l">
              <a:lnSpc>
                <a:spcPts val="5250"/>
              </a:lnSpc>
              <a:buNone/>
            </a:pPr>
            <a:r>
              <a:rPr lang="en-US" sz="4200" b="1" dirty="0">
                <a:solidFill>
                  <a:srgbClr val="FFFFFF"/>
                </a:solidFill>
                <a:latin typeface="Syne Bold" pitchFamily="34" charset="0"/>
                <a:ea typeface="Syne Bold" pitchFamily="34" charset="-122"/>
                <a:cs typeface="Syne Bold" pitchFamily="34" charset="-120"/>
              </a:rPr>
              <a:t>Memori Non-Volatile: ROM dan Penyimpanan Sekunder</a:t>
            </a:r>
            <a:endParaRPr lang="en-US" sz="4200" dirty="0"/>
          </a:p>
        </p:txBody>
      </p:sp>
      <p:sp>
        <p:nvSpPr>
          <p:cNvPr id="3" name="Shape 1"/>
          <p:cNvSpPr/>
          <p:nvPr/>
        </p:nvSpPr>
        <p:spPr>
          <a:xfrm>
            <a:off x="795814" y="2417921"/>
            <a:ext cx="2173010" cy="1652945"/>
          </a:xfrm>
          <a:prstGeom prst="roundRect">
            <a:avLst>
              <a:gd name="adj" fmla="val 2063"/>
            </a:avLst>
          </a:prstGeom>
          <a:solidFill>
            <a:srgbClr val="2B2952"/>
          </a:solidFill>
          <a:ln/>
        </p:spPr>
      </p:sp>
      <p:sp>
        <p:nvSpPr>
          <p:cNvPr id="4" name="Text 2"/>
          <p:cNvSpPr/>
          <p:nvPr/>
        </p:nvSpPr>
        <p:spPr>
          <a:xfrm>
            <a:off x="1722477" y="3044547"/>
            <a:ext cx="319683" cy="399574"/>
          </a:xfrm>
          <a:prstGeom prst="rect">
            <a:avLst/>
          </a:prstGeom>
          <a:noFill/>
          <a:ln/>
        </p:spPr>
        <p:txBody>
          <a:bodyPr wrap="none" lIns="0" tIns="0" rIns="0" bIns="0" rtlCol="0" anchor="t"/>
          <a:lstStyle/>
          <a:p>
            <a:pPr marL="0" indent="0" algn="ctr">
              <a:lnSpc>
                <a:spcPts val="4000"/>
              </a:lnSpc>
              <a:buNone/>
            </a:pPr>
            <a:r>
              <a:rPr lang="en-US" sz="2500" b="1" dirty="0">
                <a:solidFill>
                  <a:srgbClr val="D9E1FF"/>
                </a:solidFill>
                <a:latin typeface="Syne Bold" pitchFamily="34" charset="0"/>
                <a:ea typeface="Syne Bold" pitchFamily="34" charset="-122"/>
                <a:cs typeface="Syne Bold" pitchFamily="34" charset="-120"/>
              </a:rPr>
              <a:t>1</a:t>
            </a:r>
            <a:endParaRPr lang="en-US" sz="2500" dirty="0"/>
          </a:p>
        </p:txBody>
      </p:sp>
      <p:sp>
        <p:nvSpPr>
          <p:cNvPr id="5" name="Text 3"/>
          <p:cNvSpPr/>
          <p:nvPr/>
        </p:nvSpPr>
        <p:spPr>
          <a:xfrm>
            <a:off x="3196114" y="2645212"/>
            <a:ext cx="3915251" cy="334328"/>
          </a:xfrm>
          <a:prstGeom prst="rect">
            <a:avLst/>
          </a:prstGeom>
          <a:noFill/>
          <a:ln/>
        </p:spPr>
        <p:txBody>
          <a:bodyPr wrap="none" lIns="0" tIns="0" rIns="0" bIns="0" rtlCol="0" anchor="t"/>
          <a:lstStyle/>
          <a:p>
            <a:pPr marL="0" indent="0" algn="l">
              <a:lnSpc>
                <a:spcPts val="2600"/>
              </a:lnSpc>
              <a:buNone/>
            </a:pPr>
            <a:r>
              <a:rPr lang="en-US" sz="2100" b="1" dirty="0">
                <a:solidFill>
                  <a:srgbClr val="D9E1FF"/>
                </a:solidFill>
                <a:latin typeface="Syne Bold" pitchFamily="34" charset="0"/>
                <a:ea typeface="Syne Bold" pitchFamily="34" charset="-122"/>
                <a:cs typeface="Syne Bold" pitchFamily="34" charset="-120"/>
              </a:rPr>
              <a:t>ROM (Read-Only Memory)</a:t>
            </a:r>
            <a:endParaRPr lang="en-US" sz="2100" dirty="0"/>
          </a:p>
        </p:txBody>
      </p:sp>
      <p:sp>
        <p:nvSpPr>
          <p:cNvPr id="6" name="Text 4"/>
          <p:cNvSpPr/>
          <p:nvPr/>
        </p:nvSpPr>
        <p:spPr>
          <a:xfrm>
            <a:off x="3196114" y="3115866"/>
            <a:ext cx="10411182" cy="727710"/>
          </a:xfrm>
          <a:prstGeom prst="rect">
            <a:avLst/>
          </a:prstGeom>
          <a:noFill/>
          <a:ln/>
        </p:spPr>
        <p:txBody>
          <a:bodyPr wrap="square" lIns="0" tIns="0" rIns="0" bIns="0" rtlCol="0" anchor="t"/>
          <a:lstStyle/>
          <a:p>
            <a:pPr marL="0" indent="0" algn="l">
              <a:lnSpc>
                <a:spcPts val="2850"/>
              </a:lnSpc>
              <a:buNone/>
            </a:pPr>
            <a:r>
              <a:rPr lang="en-US" sz="1750" dirty="0">
                <a:solidFill>
                  <a:srgbClr val="D9E1FF"/>
                </a:solidFill>
                <a:latin typeface="Arimo" pitchFamily="34" charset="0"/>
                <a:ea typeface="Arimo" pitchFamily="34" charset="-122"/>
                <a:cs typeface="Arimo" pitchFamily="34" charset="-120"/>
              </a:rPr>
              <a:t>ROM adalah memori non-volatile yang menyimpan data secara permanen. Contoh penggunaan ROM adalah BIOS pada motherboard.</a:t>
            </a:r>
            <a:endParaRPr lang="en-US" sz="1750" dirty="0"/>
          </a:p>
        </p:txBody>
      </p:sp>
      <p:sp>
        <p:nvSpPr>
          <p:cNvPr id="7" name="Shape 5"/>
          <p:cNvSpPr/>
          <p:nvPr/>
        </p:nvSpPr>
        <p:spPr>
          <a:xfrm>
            <a:off x="3082409" y="4055626"/>
            <a:ext cx="10638592" cy="15240"/>
          </a:xfrm>
          <a:prstGeom prst="roundRect">
            <a:avLst>
              <a:gd name="adj" fmla="val 223799"/>
            </a:avLst>
          </a:prstGeom>
          <a:solidFill>
            <a:srgbClr val="44426B"/>
          </a:solidFill>
          <a:ln/>
        </p:spPr>
      </p:sp>
      <p:sp>
        <p:nvSpPr>
          <p:cNvPr id="8" name="Shape 6"/>
          <p:cNvSpPr/>
          <p:nvPr/>
        </p:nvSpPr>
        <p:spPr>
          <a:xfrm>
            <a:off x="795814" y="4184452"/>
            <a:ext cx="4346138" cy="2016800"/>
          </a:xfrm>
          <a:prstGeom prst="roundRect">
            <a:avLst>
              <a:gd name="adj" fmla="val 1691"/>
            </a:avLst>
          </a:prstGeom>
          <a:solidFill>
            <a:srgbClr val="2B2952"/>
          </a:solidFill>
          <a:ln/>
        </p:spPr>
      </p:sp>
      <p:sp>
        <p:nvSpPr>
          <p:cNvPr id="9" name="Text 7"/>
          <p:cNvSpPr/>
          <p:nvPr/>
        </p:nvSpPr>
        <p:spPr>
          <a:xfrm>
            <a:off x="2809042" y="4993005"/>
            <a:ext cx="319683" cy="399574"/>
          </a:xfrm>
          <a:prstGeom prst="rect">
            <a:avLst/>
          </a:prstGeom>
          <a:noFill/>
          <a:ln/>
        </p:spPr>
        <p:txBody>
          <a:bodyPr wrap="none" lIns="0" tIns="0" rIns="0" bIns="0" rtlCol="0" anchor="t"/>
          <a:lstStyle/>
          <a:p>
            <a:pPr marL="0" indent="0" algn="ctr">
              <a:lnSpc>
                <a:spcPts val="4000"/>
              </a:lnSpc>
              <a:buNone/>
            </a:pPr>
            <a:r>
              <a:rPr lang="en-US" sz="2500" b="1" dirty="0">
                <a:solidFill>
                  <a:srgbClr val="D9E1FF"/>
                </a:solidFill>
                <a:latin typeface="Syne Bold" pitchFamily="34" charset="0"/>
                <a:ea typeface="Syne Bold" pitchFamily="34" charset="-122"/>
                <a:cs typeface="Syne Bold" pitchFamily="34" charset="-120"/>
              </a:rPr>
              <a:t>2</a:t>
            </a:r>
            <a:endParaRPr lang="en-US" sz="2500" dirty="0"/>
          </a:p>
        </p:txBody>
      </p:sp>
      <p:sp>
        <p:nvSpPr>
          <p:cNvPr id="10" name="Text 8"/>
          <p:cNvSpPr/>
          <p:nvPr/>
        </p:nvSpPr>
        <p:spPr>
          <a:xfrm>
            <a:off x="5369243" y="4411742"/>
            <a:ext cx="3527227" cy="334328"/>
          </a:xfrm>
          <a:prstGeom prst="rect">
            <a:avLst/>
          </a:prstGeom>
          <a:noFill/>
          <a:ln/>
        </p:spPr>
        <p:txBody>
          <a:bodyPr wrap="none" lIns="0" tIns="0" rIns="0" bIns="0" rtlCol="0" anchor="t"/>
          <a:lstStyle/>
          <a:p>
            <a:pPr marL="0" indent="0" algn="l">
              <a:lnSpc>
                <a:spcPts val="2600"/>
              </a:lnSpc>
              <a:buNone/>
            </a:pPr>
            <a:r>
              <a:rPr lang="en-US" sz="2100" b="1" dirty="0">
                <a:solidFill>
                  <a:srgbClr val="D9E1FF"/>
                </a:solidFill>
                <a:latin typeface="Syne Bold" pitchFamily="34" charset="0"/>
                <a:ea typeface="Syne Bold" pitchFamily="34" charset="-122"/>
                <a:cs typeface="Syne Bold" pitchFamily="34" charset="-120"/>
              </a:rPr>
              <a:t>Penyimpanan Sekunder</a:t>
            </a:r>
            <a:endParaRPr lang="en-US" sz="2100" dirty="0"/>
          </a:p>
        </p:txBody>
      </p:sp>
      <p:sp>
        <p:nvSpPr>
          <p:cNvPr id="11" name="Text 9"/>
          <p:cNvSpPr/>
          <p:nvPr/>
        </p:nvSpPr>
        <p:spPr>
          <a:xfrm>
            <a:off x="5369243" y="4882396"/>
            <a:ext cx="8238053" cy="1091565"/>
          </a:xfrm>
          <a:prstGeom prst="rect">
            <a:avLst/>
          </a:prstGeom>
          <a:noFill/>
          <a:ln/>
        </p:spPr>
        <p:txBody>
          <a:bodyPr wrap="square" lIns="0" tIns="0" rIns="0" bIns="0" rtlCol="0" anchor="t"/>
          <a:lstStyle/>
          <a:p>
            <a:pPr marL="0" indent="0" algn="l">
              <a:lnSpc>
                <a:spcPts val="2850"/>
              </a:lnSpc>
              <a:buNone/>
            </a:pPr>
            <a:r>
              <a:rPr lang="en-US" sz="1750" dirty="0">
                <a:solidFill>
                  <a:srgbClr val="D9E1FF"/>
                </a:solidFill>
                <a:latin typeface="Arimo" pitchFamily="34" charset="0"/>
                <a:ea typeface="Arimo" pitchFamily="34" charset="-122"/>
                <a:cs typeface="Arimo" pitchFamily="34" charset="-120"/>
              </a:rPr>
              <a:t>Penyimpanan sekunder (Hard Drive, SSD) digunakan untuk penyimpanan data jangka panjang. Kecepatan akses penyimpanan sekunder lebih lambat dibandingkan RAM.</a:t>
            </a:r>
            <a:endParaRPr lang="en-US" sz="1750" dirty="0"/>
          </a:p>
        </p:txBody>
      </p:sp>
      <p:sp>
        <p:nvSpPr>
          <p:cNvPr id="12" name="Shape 10"/>
          <p:cNvSpPr/>
          <p:nvPr/>
        </p:nvSpPr>
        <p:spPr>
          <a:xfrm>
            <a:off x="5255538" y="6186011"/>
            <a:ext cx="8465463" cy="15240"/>
          </a:xfrm>
          <a:prstGeom prst="roundRect">
            <a:avLst>
              <a:gd name="adj" fmla="val 223799"/>
            </a:avLst>
          </a:prstGeom>
          <a:solidFill>
            <a:srgbClr val="44426B"/>
          </a:solidFill>
          <a:ln/>
        </p:spPr>
      </p:sp>
      <p:sp>
        <p:nvSpPr>
          <p:cNvPr id="13" name="Shape 11"/>
          <p:cNvSpPr/>
          <p:nvPr/>
        </p:nvSpPr>
        <p:spPr>
          <a:xfrm>
            <a:off x="795814" y="6314837"/>
            <a:ext cx="6519386" cy="1289090"/>
          </a:xfrm>
          <a:prstGeom prst="roundRect">
            <a:avLst>
              <a:gd name="adj" fmla="val 2646"/>
            </a:avLst>
          </a:prstGeom>
          <a:solidFill>
            <a:srgbClr val="2B2952"/>
          </a:solidFill>
          <a:ln/>
        </p:spPr>
      </p:sp>
      <p:sp>
        <p:nvSpPr>
          <p:cNvPr id="14" name="Text 12"/>
          <p:cNvSpPr/>
          <p:nvPr/>
        </p:nvSpPr>
        <p:spPr>
          <a:xfrm>
            <a:off x="3895606" y="6759535"/>
            <a:ext cx="319683" cy="399574"/>
          </a:xfrm>
          <a:prstGeom prst="rect">
            <a:avLst/>
          </a:prstGeom>
          <a:noFill/>
          <a:ln/>
        </p:spPr>
        <p:txBody>
          <a:bodyPr wrap="none" lIns="0" tIns="0" rIns="0" bIns="0" rtlCol="0" anchor="t"/>
          <a:lstStyle/>
          <a:p>
            <a:pPr marL="0" indent="0" algn="ctr">
              <a:lnSpc>
                <a:spcPts val="4000"/>
              </a:lnSpc>
              <a:buNone/>
            </a:pPr>
            <a:r>
              <a:rPr lang="en-US" sz="2500" b="1" dirty="0">
                <a:solidFill>
                  <a:srgbClr val="D9E1FF"/>
                </a:solidFill>
                <a:latin typeface="Syne Bold" pitchFamily="34" charset="0"/>
                <a:ea typeface="Syne Bold" pitchFamily="34" charset="-122"/>
                <a:cs typeface="Syne Bold" pitchFamily="34" charset="-120"/>
              </a:rPr>
              <a:t>3</a:t>
            </a:r>
            <a:endParaRPr lang="en-US" sz="2500" dirty="0"/>
          </a:p>
        </p:txBody>
      </p:sp>
      <p:sp>
        <p:nvSpPr>
          <p:cNvPr id="15" name="Text 13"/>
          <p:cNvSpPr/>
          <p:nvPr/>
        </p:nvSpPr>
        <p:spPr>
          <a:xfrm>
            <a:off x="7542490" y="6542127"/>
            <a:ext cx="2674977" cy="334328"/>
          </a:xfrm>
          <a:prstGeom prst="rect">
            <a:avLst/>
          </a:prstGeom>
          <a:noFill/>
          <a:ln/>
        </p:spPr>
        <p:txBody>
          <a:bodyPr wrap="none" lIns="0" tIns="0" rIns="0" bIns="0" rtlCol="0" anchor="t"/>
          <a:lstStyle/>
          <a:p>
            <a:pPr marL="0" indent="0" algn="l">
              <a:lnSpc>
                <a:spcPts val="2600"/>
              </a:lnSpc>
              <a:buNone/>
            </a:pPr>
            <a:r>
              <a:rPr lang="en-US" sz="2100" b="1" dirty="0">
                <a:solidFill>
                  <a:srgbClr val="D9E1FF"/>
                </a:solidFill>
                <a:latin typeface="Syne Bold" pitchFamily="34" charset="0"/>
                <a:ea typeface="Syne Bold" pitchFamily="34" charset="-122"/>
                <a:cs typeface="Syne Bold" pitchFamily="34" charset="-120"/>
              </a:rPr>
              <a:t>Keuntungan</a:t>
            </a:r>
            <a:endParaRPr lang="en-US" sz="2100" dirty="0"/>
          </a:p>
        </p:txBody>
      </p:sp>
      <p:sp>
        <p:nvSpPr>
          <p:cNvPr id="16" name="Text 14"/>
          <p:cNvSpPr/>
          <p:nvPr/>
        </p:nvSpPr>
        <p:spPr>
          <a:xfrm>
            <a:off x="7542490" y="7012781"/>
            <a:ext cx="3297674" cy="363855"/>
          </a:xfrm>
          <a:prstGeom prst="rect">
            <a:avLst/>
          </a:prstGeom>
          <a:noFill/>
          <a:ln/>
        </p:spPr>
        <p:txBody>
          <a:bodyPr wrap="none" lIns="0" tIns="0" rIns="0" bIns="0" rtlCol="0" anchor="t"/>
          <a:lstStyle/>
          <a:p>
            <a:pPr marL="0" indent="0" algn="l">
              <a:lnSpc>
                <a:spcPts val="2850"/>
              </a:lnSpc>
              <a:buNone/>
            </a:pPr>
            <a:r>
              <a:rPr lang="en-US" sz="1750" dirty="0">
                <a:solidFill>
                  <a:srgbClr val="D9E1FF"/>
                </a:solidFill>
                <a:latin typeface="Arimo" pitchFamily="34" charset="0"/>
                <a:ea typeface="Arimo" pitchFamily="34" charset="-122"/>
                <a:cs typeface="Arimo" pitchFamily="34" charset="-120"/>
              </a:rPr>
              <a:t>Data tidak hilang saat daya mati.</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6010" y="700683"/>
            <a:ext cx="7764780" cy="1158954"/>
          </a:xfrm>
          <a:prstGeom prst="rect">
            <a:avLst/>
          </a:prstGeom>
          <a:noFill/>
          <a:ln/>
        </p:spPr>
        <p:txBody>
          <a:bodyPr wrap="square" lIns="0" tIns="0" rIns="0" bIns="0" rtlCol="0" anchor="t"/>
          <a:lstStyle/>
          <a:p>
            <a:pPr marL="0" indent="0" algn="l">
              <a:lnSpc>
                <a:spcPts val="4550"/>
              </a:lnSpc>
              <a:buNone/>
            </a:pPr>
            <a:r>
              <a:rPr lang="en-US" sz="3650" b="1" dirty="0">
                <a:solidFill>
                  <a:srgbClr val="FFFFFF"/>
                </a:solidFill>
                <a:latin typeface="Syne Bold" pitchFamily="34" charset="0"/>
                <a:ea typeface="Syne Bold" pitchFamily="34" charset="-122"/>
                <a:cs typeface="Syne Bold" pitchFamily="34" charset="-120"/>
              </a:rPr>
              <a:t>Perkembangan Teknologi Memori</a:t>
            </a:r>
            <a:endParaRPr lang="en-US" sz="3650" dirty="0"/>
          </a:p>
        </p:txBody>
      </p:sp>
      <p:sp>
        <p:nvSpPr>
          <p:cNvPr id="4" name="Shape 1"/>
          <p:cNvSpPr/>
          <p:nvPr/>
        </p:nvSpPr>
        <p:spPr>
          <a:xfrm>
            <a:off x="6397585" y="2155150"/>
            <a:ext cx="22860" cy="5373767"/>
          </a:xfrm>
          <a:prstGeom prst="roundRect">
            <a:avLst>
              <a:gd name="adj" fmla="val 129288"/>
            </a:avLst>
          </a:prstGeom>
          <a:solidFill>
            <a:srgbClr val="44426B"/>
          </a:solidFill>
          <a:ln/>
        </p:spPr>
      </p:sp>
      <p:sp>
        <p:nvSpPr>
          <p:cNvPr id="5" name="Shape 2"/>
          <p:cNvSpPr/>
          <p:nvPr/>
        </p:nvSpPr>
        <p:spPr>
          <a:xfrm>
            <a:off x="6596360" y="2586871"/>
            <a:ext cx="591026" cy="22860"/>
          </a:xfrm>
          <a:prstGeom prst="roundRect">
            <a:avLst>
              <a:gd name="adj" fmla="val 129288"/>
            </a:avLst>
          </a:prstGeom>
          <a:solidFill>
            <a:srgbClr val="44426B"/>
          </a:solidFill>
          <a:ln/>
        </p:spPr>
      </p:sp>
      <p:sp>
        <p:nvSpPr>
          <p:cNvPr id="6" name="Shape 3"/>
          <p:cNvSpPr/>
          <p:nvPr/>
        </p:nvSpPr>
        <p:spPr>
          <a:xfrm>
            <a:off x="6175950" y="2376726"/>
            <a:ext cx="443270" cy="443270"/>
          </a:xfrm>
          <a:prstGeom prst="roundRect">
            <a:avLst>
              <a:gd name="adj" fmla="val 6668"/>
            </a:avLst>
          </a:prstGeom>
          <a:solidFill>
            <a:srgbClr val="2B2952"/>
          </a:solidFill>
          <a:ln/>
        </p:spPr>
      </p:sp>
      <p:sp>
        <p:nvSpPr>
          <p:cNvPr id="7" name="Text 4"/>
          <p:cNvSpPr/>
          <p:nvPr/>
        </p:nvSpPr>
        <p:spPr>
          <a:xfrm>
            <a:off x="6258461" y="2424470"/>
            <a:ext cx="278130" cy="347663"/>
          </a:xfrm>
          <a:prstGeom prst="rect">
            <a:avLst/>
          </a:prstGeom>
          <a:noFill/>
          <a:ln/>
        </p:spPr>
        <p:txBody>
          <a:bodyPr wrap="none" lIns="0" tIns="0" rIns="0" bIns="0" rtlCol="0" anchor="t"/>
          <a:lstStyle/>
          <a:p>
            <a:pPr marL="0" indent="0" algn="ctr">
              <a:lnSpc>
                <a:spcPts val="2150"/>
              </a:lnSpc>
              <a:buNone/>
            </a:pPr>
            <a:r>
              <a:rPr lang="en-US" sz="2150" b="1" dirty="0">
                <a:solidFill>
                  <a:srgbClr val="D9E1FF"/>
                </a:solidFill>
                <a:latin typeface="Syne Bold" pitchFamily="34" charset="0"/>
                <a:ea typeface="Syne Bold" pitchFamily="34" charset="-122"/>
                <a:cs typeface="Syne Bold" pitchFamily="34" charset="-120"/>
              </a:rPr>
              <a:t>1</a:t>
            </a:r>
            <a:endParaRPr lang="en-US" sz="2150" dirty="0"/>
          </a:p>
        </p:txBody>
      </p:sp>
      <p:sp>
        <p:nvSpPr>
          <p:cNvPr id="8" name="Text 5"/>
          <p:cNvSpPr/>
          <p:nvPr/>
        </p:nvSpPr>
        <p:spPr>
          <a:xfrm>
            <a:off x="7382828" y="2352080"/>
            <a:ext cx="2318028" cy="289679"/>
          </a:xfrm>
          <a:prstGeom prst="rect">
            <a:avLst/>
          </a:prstGeom>
          <a:noFill/>
          <a:ln/>
        </p:spPr>
        <p:txBody>
          <a:bodyPr wrap="none" lIns="0" tIns="0" rIns="0" bIns="0" rtlCol="0" anchor="t"/>
          <a:lstStyle/>
          <a:p>
            <a:pPr marL="0" indent="0" algn="l">
              <a:lnSpc>
                <a:spcPts val="2250"/>
              </a:lnSpc>
              <a:buNone/>
            </a:pPr>
            <a:r>
              <a:rPr lang="en-US" sz="1800" b="1" dirty="0">
                <a:solidFill>
                  <a:srgbClr val="D9E1FF"/>
                </a:solidFill>
                <a:latin typeface="Syne Bold" pitchFamily="34" charset="0"/>
                <a:ea typeface="Syne Bold" pitchFamily="34" charset="-122"/>
                <a:cs typeface="Syne Bold" pitchFamily="34" charset="-120"/>
              </a:rPr>
              <a:t>Core Memory</a:t>
            </a:r>
            <a:endParaRPr lang="en-US" sz="1800" dirty="0"/>
          </a:p>
        </p:txBody>
      </p:sp>
      <p:sp>
        <p:nvSpPr>
          <p:cNvPr id="9" name="Text 6"/>
          <p:cNvSpPr/>
          <p:nvPr/>
        </p:nvSpPr>
        <p:spPr>
          <a:xfrm>
            <a:off x="7382828" y="2759869"/>
            <a:ext cx="6557963" cy="315278"/>
          </a:xfrm>
          <a:prstGeom prst="rect">
            <a:avLst/>
          </a:prstGeom>
          <a:noFill/>
          <a:ln/>
        </p:spPr>
        <p:txBody>
          <a:bodyPr wrap="none" lIns="0" tIns="0" rIns="0" bIns="0" rtlCol="0" anchor="t"/>
          <a:lstStyle/>
          <a:p>
            <a:pPr marL="0" indent="0" algn="l">
              <a:lnSpc>
                <a:spcPts val="2450"/>
              </a:lnSpc>
              <a:buNone/>
            </a:pPr>
            <a:r>
              <a:rPr lang="en-US" sz="1550" dirty="0">
                <a:solidFill>
                  <a:srgbClr val="D9E1FF"/>
                </a:solidFill>
                <a:latin typeface="Arimo" pitchFamily="34" charset="0"/>
                <a:ea typeface="Arimo" pitchFamily="34" charset="-122"/>
                <a:cs typeface="Arimo" pitchFamily="34" charset="-120"/>
              </a:rPr>
              <a:t>Teknologi memori awal sebelum chip silikon.</a:t>
            </a:r>
            <a:endParaRPr lang="en-US" sz="1550" dirty="0"/>
          </a:p>
        </p:txBody>
      </p:sp>
      <p:sp>
        <p:nvSpPr>
          <p:cNvPr id="10" name="Shape 7"/>
          <p:cNvSpPr/>
          <p:nvPr/>
        </p:nvSpPr>
        <p:spPr>
          <a:xfrm>
            <a:off x="6596360" y="3900726"/>
            <a:ext cx="591026" cy="22860"/>
          </a:xfrm>
          <a:prstGeom prst="roundRect">
            <a:avLst>
              <a:gd name="adj" fmla="val 129288"/>
            </a:avLst>
          </a:prstGeom>
          <a:solidFill>
            <a:srgbClr val="44426B"/>
          </a:solidFill>
          <a:ln/>
        </p:spPr>
      </p:sp>
      <p:sp>
        <p:nvSpPr>
          <p:cNvPr id="11" name="Shape 8"/>
          <p:cNvSpPr/>
          <p:nvPr/>
        </p:nvSpPr>
        <p:spPr>
          <a:xfrm>
            <a:off x="6175950" y="3690580"/>
            <a:ext cx="443270" cy="443270"/>
          </a:xfrm>
          <a:prstGeom prst="roundRect">
            <a:avLst>
              <a:gd name="adj" fmla="val 6668"/>
            </a:avLst>
          </a:prstGeom>
          <a:solidFill>
            <a:srgbClr val="2B2952"/>
          </a:solidFill>
          <a:ln/>
        </p:spPr>
      </p:sp>
      <p:sp>
        <p:nvSpPr>
          <p:cNvPr id="12" name="Text 9"/>
          <p:cNvSpPr/>
          <p:nvPr/>
        </p:nvSpPr>
        <p:spPr>
          <a:xfrm>
            <a:off x="6258461" y="3738324"/>
            <a:ext cx="278130" cy="347663"/>
          </a:xfrm>
          <a:prstGeom prst="rect">
            <a:avLst/>
          </a:prstGeom>
          <a:noFill/>
          <a:ln/>
        </p:spPr>
        <p:txBody>
          <a:bodyPr wrap="none" lIns="0" tIns="0" rIns="0" bIns="0" rtlCol="0" anchor="t"/>
          <a:lstStyle/>
          <a:p>
            <a:pPr marL="0" indent="0" algn="ctr">
              <a:lnSpc>
                <a:spcPts val="2150"/>
              </a:lnSpc>
              <a:buNone/>
            </a:pPr>
            <a:r>
              <a:rPr lang="en-US" sz="2150" b="1" dirty="0">
                <a:solidFill>
                  <a:srgbClr val="D9E1FF"/>
                </a:solidFill>
                <a:latin typeface="Syne Bold" pitchFamily="34" charset="0"/>
                <a:ea typeface="Syne Bold" pitchFamily="34" charset="-122"/>
                <a:cs typeface="Syne Bold" pitchFamily="34" charset="-120"/>
              </a:rPr>
              <a:t>2</a:t>
            </a:r>
            <a:endParaRPr lang="en-US" sz="2150" dirty="0"/>
          </a:p>
        </p:txBody>
      </p:sp>
      <p:sp>
        <p:nvSpPr>
          <p:cNvPr id="13" name="Text 10"/>
          <p:cNvSpPr/>
          <p:nvPr/>
        </p:nvSpPr>
        <p:spPr>
          <a:xfrm>
            <a:off x="7382828" y="3665934"/>
            <a:ext cx="2318028" cy="289679"/>
          </a:xfrm>
          <a:prstGeom prst="rect">
            <a:avLst/>
          </a:prstGeom>
          <a:noFill/>
          <a:ln/>
        </p:spPr>
        <p:txBody>
          <a:bodyPr wrap="none" lIns="0" tIns="0" rIns="0" bIns="0" rtlCol="0" anchor="t"/>
          <a:lstStyle/>
          <a:p>
            <a:pPr marL="0" indent="0" algn="l">
              <a:lnSpc>
                <a:spcPts val="2250"/>
              </a:lnSpc>
              <a:buNone/>
            </a:pPr>
            <a:r>
              <a:rPr lang="en-US" sz="1800" b="1" dirty="0">
                <a:solidFill>
                  <a:srgbClr val="D9E1FF"/>
                </a:solidFill>
                <a:latin typeface="Syne Bold" pitchFamily="34" charset="0"/>
                <a:ea typeface="Syne Bold" pitchFamily="34" charset="-122"/>
                <a:cs typeface="Syne Bold" pitchFamily="34" charset="-120"/>
              </a:rPr>
              <a:t>Chip Silikon</a:t>
            </a:r>
            <a:endParaRPr lang="en-US" sz="1800" dirty="0"/>
          </a:p>
        </p:txBody>
      </p:sp>
      <p:sp>
        <p:nvSpPr>
          <p:cNvPr id="14" name="Text 11"/>
          <p:cNvSpPr/>
          <p:nvPr/>
        </p:nvSpPr>
        <p:spPr>
          <a:xfrm>
            <a:off x="7382828" y="4073723"/>
            <a:ext cx="6557963" cy="630555"/>
          </a:xfrm>
          <a:prstGeom prst="rect">
            <a:avLst/>
          </a:prstGeom>
          <a:noFill/>
          <a:ln/>
        </p:spPr>
        <p:txBody>
          <a:bodyPr wrap="square" lIns="0" tIns="0" rIns="0" bIns="0" rtlCol="0" anchor="t"/>
          <a:lstStyle/>
          <a:p>
            <a:pPr marL="0" indent="0" algn="l">
              <a:lnSpc>
                <a:spcPts val="2450"/>
              </a:lnSpc>
              <a:buNone/>
            </a:pPr>
            <a:r>
              <a:rPr lang="en-US" sz="1550" dirty="0">
                <a:solidFill>
                  <a:srgbClr val="D9E1FF"/>
                </a:solidFill>
                <a:latin typeface="Arimo" pitchFamily="34" charset="0"/>
                <a:ea typeface="Arimo" pitchFamily="34" charset="-122"/>
                <a:cs typeface="Arimo" pitchFamily="34" charset="-120"/>
              </a:rPr>
              <a:t>Revolusi dalam teknologi memori, memungkinkan peningkatan kapasitas dan kecepatan.</a:t>
            </a:r>
            <a:endParaRPr lang="en-US" sz="1550" dirty="0"/>
          </a:p>
        </p:txBody>
      </p:sp>
      <p:sp>
        <p:nvSpPr>
          <p:cNvPr id="15" name="Shape 12"/>
          <p:cNvSpPr/>
          <p:nvPr/>
        </p:nvSpPr>
        <p:spPr>
          <a:xfrm>
            <a:off x="6596360" y="5529858"/>
            <a:ext cx="591026" cy="22860"/>
          </a:xfrm>
          <a:prstGeom prst="roundRect">
            <a:avLst>
              <a:gd name="adj" fmla="val 129288"/>
            </a:avLst>
          </a:prstGeom>
          <a:solidFill>
            <a:srgbClr val="44426B"/>
          </a:solidFill>
          <a:ln/>
        </p:spPr>
      </p:sp>
      <p:sp>
        <p:nvSpPr>
          <p:cNvPr id="16" name="Shape 13"/>
          <p:cNvSpPr/>
          <p:nvPr/>
        </p:nvSpPr>
        <p:spPr>
          <a:xfrm>
            <a:off x="6175950" y="5319713"/>
            <a:ext cx="443270" cy="443270"/>
          </a:xfrm>
          <a:prstGeom prst="roundRect">
            <a:avLst>
              <a:gd name="adj" fmla="val 6668"/>
            </a:avLst>
          </a:prstGeom>
          <a:solidFill>
            <a:srgbClr val="2B2952"/>
          </a:solidFill>
          <a:ln/>
        </p:spPr>
      </p:sp>
      <p:sp>
        <p:nvSpPr>
          <p:cNvPr id="17" name="Text 14"/>
          <p:cNvSpPr/>
          <p:nvPr/>
        </p:nvSpPr>
        <p:spPr>
          <a:xfrm>
            <a:off x="6258461" y="5367457"/>
            <a:ext cx="278130" cy="347663"/>
          </a:xfrm>
          <a:prstGeom prst="rect">
            <a:avLst/>
          </a:prstGeom>
          <a:noFill/>
          <a:ln/>
        </p:spPr>
        <p:txBody>
          <a:bodyPr wrap="none" lIns="0" tIns="0" rIns="0" bIns="0" rtlCol="0" anchor="t"/>
          <a:lstStyle/>
          <a:p>
            <a:pPr marL="0" indent="0" algn="ctr">
              <a:lnSpc>
                <a:spcPts val="2150"/>
              </a:lnSpc>
              <a:buNone/>
            </a:pPr>
            <a:r>
              <a:rPr lang="en-US" sz="2150" b="1" dirty="0">
                <a:solidFill>
                  <a:srgbClr val="D9E1FF"/>
                </a:solidFill>
                <a:latin typeface="Syne Bold" pitchFamily="34" charset="0"/>
                <a:ea typeface="Syne Bold" pitchFamily="34" charset="-122"/>
                <a:cs typeface="Syne Bold" pitchFamily="34" charset="-120"/>
              </a:rPr>
              <a:t>3</a:t>
            </a:r>
            <a:endParaRPr lang="en-US" sz="2150" dirty="0"/>
          </a:p>
        </p:txBody>
      </p:sp>
      <p:sp>
        <p:nvSpPr>
          <p:cNvPr id="18" name="Text 15"/>
          <p:cNvSpPr/>
          <p:nvPr/>
        </p:nvSpPr>
        <p:spPr>
          <a:xfrm>
            <a:off x="7382828" y="5295067"/>
            <a:ext cx="2318028" cy="289679"/>
          </a:xfrm>
          <a:prstGeom prst="rect">
            <a:avLst/>
          </a:prstGeom>
          <a:noFill/>
          <a:ln/>
        </p:spPr>
        <p:txBody>
          <a:bodyPr wrap="none" lIns="0" tIns="0" rIns="0" bIns="0" rtlCol="0" anchor="t"/>
          <a:lstStyle/>
          <a:p>
            <a:pPr marL="0" indent="0" algn="l">
              <a:lnSpc>
                <a:spcPts val="2250"/>
              </a:lnSpc>
              <a:buNone/>
            </a:pPr>
            <a:r>
              <a:rPr lang="en-US" sz="1800" b="1" dirty="0">
                <a:solidFill>
                  <a:srgbClr val="D9E1FF"/>
                </a:solidFill>
                <a:latin typeface="Syne Bold" pitchFamily="34" charset="0"/>
                <a:ea typeface="Syne Bold" pitchFamily="34" charset="-122"/>
                <a:cs typeface="Syne Bold" pitchFamily="34" charset="-120"/>
              </a:rPr>
              <a:t>NVMe SSD</a:t>
            </a:r>
            <a:endParaRPr lang="en-US" sz="1800" dirty="0"/>
          </a:p>
        </p:txBody>
      </p:sp>
      <p:sp>
        <p:nvSpPr>
          <p:cNvPr id="19" name="Text 16"/>
          <p:cNvSpPr/>
          <p:nvPr/>
        </p:nvSpPr>
        <p:spPr>
          <a:xfrm>
            <a:off x="7382828" y="5702856"/>
            <a:ext cx="6557963" cy="315278"/>
          </a:xfrm>
          <a:prstGeom prst="rect">
            <a:avLst/>
          </a:prstGeom>
          <a:noFill/>
          <a:ln/>
        </p:spPr>
        <p:txBody>
          <a:bodyPr wrap="none" lIns="0" tIns="0" rIns="0" bIns="0" rtlCol="0" anchor="t"/>
          <a:lstStyle/>
          <a:p>
            <a:pPr marL="0" indent="0" algn="l">
              <a:lnSpc>
                <a:spcPts val="2450"/>
              </a:lnSpc>
              <a:buNone/>
            </a:pPr>
            <a:r>
              <a:rPr lang="en-US" sz="1550" dirty="0">
                <a:solidFill>
                  <a:srgbClr val="D9E1FF"/>
                </a:solidFill>
                <a:latin typeface="Arimo" pitchFamily="34" charset="0"/>
                <a:ea typeface="Arimo" pitchFamily="34" charset="-122"/>
                <a:cs typeface="Arimo" pitchFamily="34" charset="-120"/>
              </a:rPr>
              <a:t>Peningkatan kecepatan signifikan dalam penyimpanan data.</a:t>
            </a:r>
            <a:endParaRPr lang="en-US" sz="1550" dirty="0"/>
          </a:p>
        </p:txBody>
      </p:sp>
      <p:sp>
        <p:nvSpPr>
          <p:cNvPr id="20" name="Shape 17"/>
          <p:cNvSpPr/>
          <p:nvPr/>
        </p:nvSpPr>
        <p:spPr>
          <a:xfrm>
            <a:off x="6596360" y="6843713"/>
            <a:ext cx="591026" cy="22860"/>
          </a:xfrm>
          <a:prstGeom prst="roundRect">
            <a:avLst>
              <a:gd name="adj" fmla="val 129288"/>
            </a:avLst>
          </a:prstGeom>
          <a:solidFill>
            <a:srgbClr val="44426B"/>
          </a:solidFill>
          <a:ln/>
        </p:spPr>
      </p:sp>
      <p:sp>
        <p:nvSpPr>
          <p:cNvPr id="21" name="Shape 18"/>
          <p:cNvSpPr/>
          <p:nvPr/>
        </p:nvSpPr>
        <p:spPr>
          <a:xfrm>
            <a:off x="6175950" y="6633567"/>
            <a:ext cx="443270" cy="443270"/>
          </a:xfrm>
          <a:prstGeom prst="roundRect">
            <a:avLst>
              <a:gd name="adj" fmla="val 6668"/>
            </a:avLst>
          </a:prstGeom>
          <a:solidFill>
            <a:srgbClr val="2B2952"/>
          </a:solidFill>
          <a:ln/>
        </p:spPr>
      </p:sp>
      <p:sp>
        <p:nvSpPr>
          <p:cNvPr id="22" name="Text 19"/>
          <p:cNvSpPr/>
          <p:nvPr/>
        </p:nvSpPr>
        <p:spPr>
          <a:xfrm>
            <a:off x="6258461" y="6681311"/>
            <a:ext cx="278130" cy="347663"/>
          </a:xfrm>
          <a:prstGeom prst="rect">
            <a:avLst/>
          </a:prstGeom>
          <a:noFill/>
          <a:ln/>
        </p:spPr>
        <p:txBody>
          <a:bodyPr wrap="none" lIns="0" tIns="0" rIns="0" bIns="0" rtlCol="0" anchor="t"/>
          <a:lstStyle/>
          <a:p>
            <a:pPr marL="0" indent="0" algn="ctr">
              <a:lnSpc>
                <a:spcPts val="2150"/>
              </a:lnSpc>
              <a:buNone/>
            </a:pPr>
            <a:r>
              <a:rPr lang="en-US" sz="2150" b="1" dirty="0">
                <a:solidFill>
                  <a:srgbClr val="D9E1FF"/>
                </a:solidFill>
                <a:latin typeface="Syne Bold" pitchFamily="34" charset="0"/>
                <a:ea typeface="Syne Bold" pitchFamily="34" charset="-122"/>
                <a:cs typeface="Syne Bold" pitchFamily="34" charset="-120"/>
              </a:rPr>
              <a:t>4</a:t>
            </a:r>
            <a:endParaRPr lang="en-US" sz="2150" dirty="0"/>
          </a:p>
        </p:txBody>
      </p:sp>
      <p:sp>
        <p:nvSpPr>
          <p:cNvPr id="23" name="Text 20"/>
          <p:cNvSpPr/>
          <p:nvPr/>
        </p:nvSpPr>
        <p:spPr>
          <a:xfrm>
            <a:off x="7382828" y="6608921"/>
            <a:ext cx="2911793" cy="289679"/>
          </a:xfrm>
          <a:prstGeom prst="rect">
            <a:avLst/>
          </a:prstGeom>
          <a:noFill/>
          <a:ln/>
        </p:spPr>
        <p:txBody>
          <a:bodyPr wrap="none" lIns="0" tIns="0" rIns="0" bIns="0" rtlCol="0" anchor="t"/>
          <a:lstStyle/>
          <a:p>
            <a:pPr marL="0" indent="0" algn="l">
              <a:lnSpc>
                <a:spcPts val="2250"/>
              </a:lnSpc>
              <a:buNone/>
            </a:pPr>
            <a:r>
              <a:rPr lang="en-US" sz="1800" b="1" dirty="0">
                <a:solidFill>
                  <a:srgbClr val="D9E1FF"/>
                </a:solidFill>
                <a:latin typeface="Syne Bold" pitchFamily="34" charset="0"/>
                <a:ea typeface="Syne Bold" pitchFamily="34" charset="-122"/>
                <a:cs typeface="Syne Bold" pitchFamily="34" charset="-120"/>
              </a:rPr>
              <a:t>Teknologi Masa Depan</a:t>
            </a:r>
            <a:endParaRPr lang="en-US" sz="1800" dirty="0"/>
          </a:p>
        </p:txBody>
      </p:sp>
      <p:sp>
        <p:nvSpPr>
          <p:cNvPr id="24" name="Text 21"/>
          <p:cNvSpPr/>
          <p:nvPr/>
        </p:nvSpPr>
        <p:spPr>
          <a:xfrm>
            <a:off x="7382828" y="7016710"/>
            <a:ext cx="6557963" cy="315278"/>
          </a:xfrm>
          <a:prstGeom prst="rect">
            <a:avLst/>
          </a:prstGeom>
          <a:noFill/>
          <a:ln/>
        </p:spPr>
        <p:txBody>
          <a:bodyPr wrap="none" lIns="0" tIns="0" rIns="0" bIns="0" rtlCol="0" anchor="t"/>
          <a:lstStyle/>
          <a:p>
            <a:pPr marL="0" indent="0" algn="l">
              <a:lnSpc>
                <a:spcPts val="2450"/>
              </a:lnSpc>
              <a:buNone/>
            </a:pPr>
            <a:r>
              <a:rPr lang="en-US" sz="1550" dirty="0">
                <a:solidFill>
                  <a:srgbClr val="D9E1FF"/>
                </a:solidFill>
                <a:latin typeface="Arimo" pitchFamily="34" charset="0"/>
                <a:ea typeface="Arimo" pitchFamily="34" charset="-122"/>
                <a:cs typeface="Arimo" pitchFamily="34" charset="-120"/>
              </a:rPr>
              <a:t>ReRAM, MRAM menjanjikan kecepatan dan efisiensi yang lebih tinggi.</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84133"/>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Faktor-Faktor Penting dalam Memilih Memori</a:t>
            </a:r>
            <a:endParaRPr lang="en-US" sz="4400" dirty="0"/>
          </a:p>
        </p:txBody>
      </p:sp>
      <p:pic>
        <p:nvPicPr>
          <p:cNvPr id="4" name="Image 1" descr="preencoded.png"/>
          <p:cNvPicPr>
            <a:picLocks noChangeAspect="1"/>
          </p:cNvPicPr>
          <p:nvPr/>
        </p:nvPicPr>
        <p:blipFill>
          <a:blip r:embed="rId4"/>
          <a:stretch>
            <a:fillRect/>
          </a:stretch>
        </p:blipFill>
        <p:spPr>
          <a:xfrm>
            <a:off x="837724" y="2492931"/>
            <a:ext cx="95845" cy="95845"/>
          </a:xfrm>
          <a:prstGeom prst="rect">
            <a:avLst/>
          </a:prstGeom>
        </p:spPr>
      </p:pic>
      <p:sp>
        <p:nvSpPr>
          <p:cNvPr id="5" name="Text 1"/>
          <p:cNvSpPr/>
          <p:nvPr/>
        </p:nvSpPr>
        <p:spPr>
          <a:xfrm>
            <a:off x="1172885" y="2451140"/>
            <a:ext cx="1915001"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Kapasitas (GB)</a:t>
            </a:r>
            <a:endParaRPr lang="en-US" sz="2200" dirty="0"/>
          </a:p>
        </p:txBody>
      </p:sp>
      <p:sp>
        <p:nvSpPr>
          <p:cNvPr id="6" name="Text 2"/>
          <p:cNvSpPr/>
          <p:nvPr/>
        </p:nvSpPr>
        <p:spPr>
          <a:xfrm>
            <a:off x="1172885" y="3298627"/>
            <a:ext cx="1915001"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Memenuhi kebutuhan aplikasi dan sistem operasi.</a:t>
            </a:r>
            <a:endParaRPr lang="en-US" sz="1850" dirty="0"/>
          </a:p>
        </p:txBody>
      </p:sp>
      <p:pic>
        <p:nvPicPr>
          <p:cNvPr id="7" name="Image 2" descr="preencoded.png"/>
          <p:cNvPicPr>
            <a:picLocks noChangeAspect="1"/>
          </p:cNvPicPr>
          <p:nvPr/>
        </p:nvPicPr>
        <p:blipFill>
          <a:blip r:embed="rId5"/>
          <a:stretch>
            <a:fillRect/>
          </a:stretch>
        </p:blipFill>
        <p:spPr>
          <a:xfrm>
            <a:off x="3446859" y="2492931"/>
            <a:ext cx="95845" cy="95845"/>
          </a:xfrm>
          <a:prstGeom prst="rect">
            <a:avLst/>
          </a:prstGeom>
        </p:spPr>
      </p:pic>
      <p:sp>
        <p:nvSpPr>
          <p:cNvPr id="8" name="Text 3"/>
          <p:cNvSpPr/>
          <p:nvPr/>
        </p:nvSpPr>
        <p:spPr>
          <a:xfrm>
            <a:off x="3782020" y="2451140"/>
            <a:ext cx="1915001"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Kecepatan (MHz)</a:t>
            </a:r>
            <a:endParaRPr lang="en-US" sz="2200" dirty="0"/>
          </a:p>
        </p:txBody>
      </p:sp>
      <p:sp>
        <p:nvSpPr>
          <p:cNvPr id="9" name="Text 4"/>
          <p:cNvSpPr/>
          <p:nvPr/>
        </p:nvSpPr>
        <p:spPr>
          <a:xfrm>
            <a:off x="3782020" y="3298627"/>
            <a:ext cx="1915001"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Semakin tinggi, semakin cepat akses data.</a:t>
            </a:r>
            <a:endParaRPr lang="en-US" sz="1850" dirty="0"/>
          </a:p>
        </p:txBody>
      </p:sp>
      <p:pic>
        <p:nvPicPr>
          <p:cNvPr id="10" name="Image 3" descr="preencoded.png"/>
          <p:cNvPicPr>
            <a:picLocks noChangeAspect="1"/>
          </p:cNvPicPr>
          <p:nvPr/>
        </p:nvPicPr>
        <p:blipFill>
          <a:blip r:embed="rId6"/>
          <a:stretch>
            <a:fillRect/>
          </a:stretch>
        </p:blipFill>
        <p:spPr>
          <a:xfrm>
            <a:off x="6055995" y="2492931"/>
            <a:ext cx="95964" cy="95964"/>
          </a:xfrm>
          <a:prstGeom prst="rect">
            <a:avLst/>
          </a:prstGeom>
        </p:spPr>
      </p:pic>
      <p:sp>
        <p:nvSpPr>
          <p:cNvPr id="11" name="Text 5"/>
          <p:cNvSpPr/>
          <p:nvPr/>
        </p:nvSpPr>
        <p:spPr>
          <a:xfrm>
            <a:off x="6391275" y="2451140"/>
            <a:ext cx="1915001"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Latensi</a:t>
            </a:r>
            <a:endParaRPr lang="en-US" sz="2200" dirty="0"/>
          </a:p>
        </p:txBody>
      </p:sp>
      <p:sp>
        <p:nvSpPr>
          <p:cNvPr id="12" name="Text 6"/>
          <p:cNvSpPr/>
          <p:nvPr/>
        </p:nvSpPr>
        <p:spPr>
          <a:xfrm>
            <a:off x="6391275" y="2946678"/>
            <a:ext cx="1915001"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Mengukur delay akses memori.</a:t>
            </a:r>
            <a:endParaRPr lang="en-US" sz="1850" dirty="0"/>
          </a:p>
        </p:txBody>
      </p:sp>
      <p:pic>
        <p:nvPicPr>
          <p:cNvPr id="13" name="Image 4" descr="preencoded.png"/>
          <p:cNvPicPr>
            <a:picLocks noChangeAspect="1"/>
          </p:cNvPicPr>
          <p:nvPr/>
        </p:nvPicPr>
        <p:blipFill>
          <a:blip r:embed="rId7"/>
          <a:stretch>
            <a:fillRect/>
          </a:stretch>
        </p:blipFill>
        <p:spPr>
          <a:xfrm>
            <a:off x="837724" y="5590580"/>
            <a:ext cx="95845" cy="95845"/>
          </a:xfrm>
          <a:prstGeom prst="rect">
            <a:avLst/>
          </a:prstGeom>
        </p:spPr>
      </p:pic>
      <p:sp>
        <p:nvSpPr>
          <p:cNvPr id="14" name="Text 7"/>
          <p:cNvSpPr/>
          <p:nvPr/>
        </p:nvSpPr>
        <p:spPr>
          <a:xfrm>
            <a:off x="1172885" y="5548789"/>
            <a:ext cx="1915001"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Kompatibilitas</a:t>
            </a:r>
            <a:endParaRPr lang="en-US" sz="2200" dirty="0"/>
          </a:p>
        </p:txBody>
      </p:sp>
      <p:sp>
        <p:nvSpPr>
          <p:cNvPr id="15" name="Text 8"/>
          <p:cNvSpPr/>
          <p:nvPr/>
        </p:nvSpPr>
        <p:spPr>
          <a:xfrm>
            <a:off x="1172885" y="6396276"/>
            <a:ext cx="1915001"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Dengan motherboard dan CPU.</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810</Words>
  <Application>Microsoft Office PowerPoint</Application>
  <PresentationFormat>Custom</PresentationFormat>
  <Paragraphs>106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Arimo</vt:lpstr>
      <vt:lpstr>Syne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ihsan</cp:lastModifiedBy>
  <cp:revision>3</cp:revision>
  <dcterms:created xsi:type="dcterms:W3CDTF">2025-03-23T07:28:49Z</dcterms:created>
  <dcterms:modified xsi:type="dcterms:W3CDTF">2025-03-23T07:47:07Z</dcterms:modified>
</cp:coreProperties>
</file>